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sldIdLst>
    <p:sldId id="278" r:id="rId2"/>
    <p:sldId id="256" r:id="rId3"/>
    <p:sldId id="267" r:id="rId4"/>
    <p:sldId id="276" r:id="rId5"/>
    <p:sldId id="273" r:id="rId6"/>
    <p:sldId id="271" r:id="rId7"/>
    <p:sldId id="257" r:id="rId8"/>
    <p:sldId id="259" r:id="rId9"/>
    <p:sldId id="258" r:id="rId10"/>
    <p:sldId id="260" r:id="rId11"/>
    <p:sldId id="261" r:id="rId12"/>
    <p:sldId id="269" r:id="rId13"/>
    <p:sldId id="262" r:id="rId14"/>
    <p:sldId id="275" r:id="rId15"/>
    <p:sldId id="265" r:id="rId16"/>
    <p:sldId id="264" r:id="rId17"/>
    <p:sldId id="266" r:id="rId18"/>
    <p:sldId id="277" r:id="rId19"/>
    <p:sldId id="270"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9/25/2018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34446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030031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04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712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514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306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9/25/2018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397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72344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12470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405945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786756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481101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844231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947332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137382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67947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63599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9/25/2018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69060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spd="slow">
    <p:randomBar dir="vert"/>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095DC8-7B46-4D14-BFDF-D7AE52B13D04}"/>
              </a:ext>
            </a:extLst>
          </p:cNvPr>
          <p:cNvPicPr>
            <a:picLocks noChangeAspect="1"/>
          </p:cNvPicPr>
          <p:nvPr/>
        </p:nvPicPr>
        <p:blipFill>
          <a:blip r:embed="rId2"/>
          <a:stretch>
            <a:fillRect/>
          </a:stretch>
        </p:blipFill>
        <p:spPr>
          <a:xfrm>
            <a:off x="4006850" y="643466"/>
            <a:ext cx="4178300" cy="5571067"/>
          </a:xfrm>
          <a:prstGeom prst="rect">
            <a:avLst/>
          </a:prstGeom>
        </p:spPr>
      </p:pic>
    </p:spTree>
    <p:extLst>
      <p:ext uri="{BB962C8B-B14F-4D97-AF65-F5344CB8AC3E}">
        <p14:creationId xmlns:p14="http://schemas.microsoft.com/office/powerpoint/2010/main" val="208833483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346ECE4-4634-433D-B70D-9EB97510C581}"/>
              </a:ext>
            </a:extLst>
          </p:cNvPr>
          <p:cNvSpPr>
            <a:spLocks noGrp="1"/>
          </p:cNvSpPr>
          <p:nvPr>
            <p:ph idx="4294967295"/>
          </p:nvPr>
        </p:nvSpPr>
        <p:spPr>
          <a:xfrm>
            <a:off x="0" y="1309511"/>
            <a:ext cx="11706578" cy="4710289"/>
          </a:xfrm>
        </p:spPr>
        <p:txBody>
          <a:bodyPr vert="horz" lIns="91440" tIns="45720" rIns="91440" bIns="45720" rtlCol="0" anchor="ctr">
            <a:normAutofit/>
          </a:bodyPr>
          <a:lstStyle/>
          <a:p>
            <a:r>
              <a:rPr lang="en-US" sz="2800" b="1" dirty="0"/>
              <a:t>1 Corinthians 13 4-7</a:t>
            </a:r>
          </a:p>
          <a:p>
            <a:r>
              <a:rPr lang="en-US" sz="2800" b="1" dirty="0"/>
              <a:t>Love is patient and kind. Love is not jealous or boastful or proud or rude. It does not demand its own way. It is not irritable, and it keeps no record of being wronged. It does not rejoice about injustice but rejoices whenever the truth wins out. Love never gives up, never loses faith, is always hopeful, and endures through every circumstance.</a:t>
            </a:r>
          </a:p>
          <a:p>
            <a:endParaRPr lang="en-US" sz="1600" dirty="0"/>
          </a:p>
        </p:txBody>
      </p:sp>
    </p:spTree>
    <p:extLst>
      <p:ext uri="{BB962C8B-B14F-4D97-AF65-F5344CB8AC3E}">
        <p14:creationId xmlns:p14="http://schemas.microsoft.com/office/powerpoint/2010/main" val="351774038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B9DB4E3-21A4-4762-AF06-BA24DA5C04C3}"/>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a:lnSpc>
                <a:spcPct val="90000"/>
              </a:lnSpc>
            </a:pPr>
            <a:r>
              <a:rPr lang="en-US" sz="2100" cap="all" baseline="0"/>
              <a:t>Hope has two beautiful daughters; their names are anger and courage.  Anger at the way things are, and courage to see that they do not remain as they are.</a:t>
            </a:r>
            <a:br>
              <a:rPr lang="en-US" sz="2100" cap="all" baseline="0"/>
            </a:br>
            <a:br>
              <a:rPr lang="en-US" sz="2100" cap="all" baseline="0"/>
            </a:br>
            <a:br>
              <a:rPr lang="en-US" sz="2100" cap="all" baseline="0"/>
            </a:br>
            <a:r>
              <a:rPr lang="en-US" sz="2100" cap="all" baseline="0"/>
              <a:t> –St. Augustine of Hippo</a:t>
            </a:r>
          </a:p>
        </p:txBody>
      </p:sp>
      <p:pic>
        <p:nvPicPr>
          <p:cNvPr id="6" name="Content Placeholder 5">
            <a:extLst>
              <a:ext uri="{FF2B5EF4-FFF2-40B4-BE49-F238E27FC236}">
                <a16:creationId xmlns:a16="http://schemas.microsoft.com/office/drawing/2014/main" id="{934B9E08-1DF3-41E0-B0A4-548656E78670}"/>
              </a:ext>
            </a:extLst>
          </p:cNvPr>
          <p:cNvPicPr>
            <a:picLocks noGrp="1" noChangeAspect="1"/>
          </p:cNvPicPr>
          <p:nvPr>
            <p:ph sz="half" idx="1"/>
          </p:nvPr>
        </p:nvPicPr>
        <p:blipFill rotWithShape="1">
          <a:blip r:embed="rId3"/>
          <a:srcRect l="1919" r="3" b="3"/>
          <a:stretch/>
        </p:blipFill>
        <p:spPr>
          <a:xfrm>
            <a:off x="1109764" y="1113063"/>
            <a:ext cx="3531062"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6005931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3" name="Rectangle 4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4D9A7F6-32BC-4006-9FC5-B27A4BDA66FE}"/>
              </a:ext>
            </a:extLst>
          </p:cNvPr>
          <p:cNvSpPr>
            <a:spLocks noGrp="1"/>
          </p:cNvSpPr>
          <p:nvPr>
            <p:ph type="title"/>
          </p:nvPr>
        </p:nvSpPr>
        <p:spPr>
          <a:xfrm>
            <a:off x="5869858" y="1241266"/>
            <a:ext cx="5673213" cy="3153753"/>
          </a:xfrm>
        </p:spPr>
        <p:txBody>
          <a:bodyPr vert="horz" lIns="91440" tIns="45720" rIns="91440" bIns="45720" rtlCol="0" anchor="b">
            <a:normAutofit/>
          </a:bodyPr>
          <a:lstStyle/>
          <a:p>
            <a:pPr>
              <a:lnSpc>
                <a:spcPct val="90000"/>
              </a:lnSpc>
            </a:pPr>
            <a:r>
              <a:rPr lang="en-US" sz="2800" dirty="0">
                <a:solidFill>
                  <a:srgbClr val="FFFFFF"/>
                </a:solidFill>
              </a:rPr>
              <a:t>Think over the last 3 or 4 months.  What has angered you with regards to race and injustice? What has given you hope? </a:t>
            </a:r>
            <a:r>
              <a:rPr lang="en-US" sz="2800" b="0" i="0" kern="1200" dirty="0">
                <a:solidFill>
                  <a:srgbClr val="EBEBEB"/>
                </a:solidFill>
                <a:latin typeface="+mj-lt"/>
                <a:ea typeface="+mj-ea"/>
                <a:cs typeface="+mj-cs"/>
              </a:rPr>
              <a:t>When have you had to be courageous? What fuels your courage?</a:t>
            </a:r>
          </a:p>
        </p:txBody>
      </p:sp>
      <p:sp>
        <p:nvSpPr>
          <p:cNvPr id="50" name="Rectangle 49">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9" name="Content Placeholder 7">
            <a:extLst>
              <a:ext uri="{FF2B5EF4-FFF2-40B4-BE49-F238E27FC236}">
                <a16:creationId xmlns:a16="http://schemas.microsoft.com/office/drawing/2014/main" id="{72DB7577-9DD1-4D4F-BAA4-A8982680C0D3}"/>
              </a:ext>
            </a:extLst>
          </p:cNvPr>
          <p:cNvPicPr>
            <a:picLocks noGrp="1" noChangeAspect="1"/>
          </p:cNvPicPr>
          <p:nvPr>
            <p:ph sz="half" idx="1"/>
          </p:nvPr>
        </p:nvPicPr>
        <p:blipFill>
          <a:blip r:embed="rId3"/>
          <a:stretch>
            <a:fillRect/>
          </a:stretch>
        </p:blipFill>
        <p:spPr>
          <a:xfrm>
            <a:off x="1658804" y="1113063"/>
            <a:ext cx="3888156"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57257624"/>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9" name="Rectangle 3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2" name="Rectangle 4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30A184-C8DF-46C3-81E4-7B6DB5DA114E}"/>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sz="3600"/>
              <a:t>Hope leads to a new Vision</a:t>
            </a:r>
          </a:p>
        </p:txBody>
      </p:sp>
      <p:pic>
        <p:nvPicPr>
          <p:cNvPr id="6" name="Content Placeholder 5">
            <a:extLst>
              <a:ext uri="{FF2B5EF4-FFF2-40B4-BE49-F238E27FC236}">
                <a16:creationId xmlns:a16="http://schemas.microsoft.com/office/drawing/2014/main" id="{1D762DB7-1915-4DCC-8D39-270679A53050}"/>
              </a:ext>
            </a:extLst>
          </p:cNvPr>
          <p:cNvPicPr>
            <a:picLocks noGrp="1" noChangeAspect="1"/>
          </p:cNvPicPr>
          <p:nvPr>
            <p:ph idx="1"/>
          </p:nvPr>
        </p:nvPicPr>
        <p:blipFill rotWithShape="1">
          <a:blip r:embed="rId3"/>
          <a:srcRect t="18254" r="-1" b="12674"/>
          <a:stretch/>
        </p:blipFill>
        <p:spPr>
          <a:xfrm>
            <a:off x="854101" y="760444"/>
            <a:ext cx="10483797" cy="4073230"/>
          </a:xfrm>
          <a:prstGeom prst="roundRect">
            <a:avLst>
              <a:gd name="adj" fmla="val 1858"/>
            </a:avLst>
          </a:prstGeom>
          <a:effectLst>
            <a:outerShdw blurRad="50800" dist="50800" dir="5400000" algn="tl" rotWithShape="0">
              <a:srgbClr val="000000">
                <a:alpha val="43000"/>
              </a:srgbClr>
            </a:outerShdw>
          </a:effectLst>
        </p:spPr>
      </p:pic>
      <p:sp>
        <p:nvSpPr>
          <p:cNvPr id="7" name="Text Placeholder 6">
            <a:extLst>
              <a:ext uri="{FF2B5EF4-FFF2-40B4-BE49-F238E27FC236}">
                <a16:creationId xmlns:a16="http://schemas.microsoft.com/office/drawing/2014/main" id="{0A43864C-17D8-4A04-BE6F-3E9F5F9C3630}"/>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40197878"/>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E3E43C-16CD-428B-972A-77D206756926}"/>
              </a:ext>
            </a:extLst>
          </p:cNvPr>
          <p:cNvSpPr/>
          <p:nvPr/>
        </p:nvSpPr>
        <p:spPr>
          <a:xfrm>
            <a:off x="214346" y="1318315"/>
            <a:ext cx="11763308" cy="4524315"/>
          </a:xfrm>
          <a:prstGeom prst="rect">
            <a:avLst/>
          </a:prstGeom>
        </p:spPr>
        <p:txBody>
          <a:bodyPr wrap="square">
            <a:spAutoFit/>
          </a:bodyPr>
          <a:lstStyle/>
          <a:p>
            <a:r>
              <a:rPr lang="en-US" sz="3600" b="1" dirty="0"/>
              <a:t>1 Corinthians 13:8-10</a:t>
            </a:r>
          </a:p>
          <a:p>
            <a:r>
              <a:rPr lang="en-US" sz="3600" b="1" dirty="0"/>
              <a:t>Prophecy and speaking in unknown languages and knowledge will become useless. But love will last forever! Now our knowledge is partial and incomplete, and even the gift of prophecy reveals only part of the whole picture! But when the time of perfection comes, these partial things will become useless.</a:t>
            </a:r>
          </a:p>
        </p:txBody>
      </p:sp>
    </p:spTree>
    <p:extLst>
      <p:ext uri="{BB962C8B-B14F-4D97-AF65-F5344CB8AC3E}">
        <p14:creationId xmlns:p14="http://schemas.microsoft.com/office/powerpoint/2010/main" val="392201913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1" name="Rectangle 6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4" name="Rectangle 6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6"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CC1B80A-6456-4B59-B651-C8BA546065B0}"/>
              </a:ext>
            </a:extLst>
          </p:cNvPr>
          <p:cNvSpPr>
            <a:spLocks noGrp="1"/>
          </p:cNvSpPr>
          <p:nvPr>
            <p:ph type="title"/>
          </p:nvPr>
        </p:nvSpPr>
        <p:spPr>
          <a:xfrm>
            <a:off x="6744929" y="1241266"/>
            <a:ext cx="4798142" cy="3153753"/>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Where is our knowledge  partial and  incomplete?</a:t>
            </a:r>
          </a:p>
        </p:txBody>
      </p:sp>
      <p:sp>
        <p:nvSpPr>
          <p:cNvPr id="68" name="Rectangle 67">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178F3DDB-3B7B-4BBA-ADF9-B533F7E60AC7}"/>
              </a:ext>
            </a:extLst>
          </p:cNvPr>
          <p:cNvPicPr>
            <a:picLocks noChangeAspect="1"/>
          </p:cNvPicPr>
          <p:nvPr/>
        </p:nvPicPr>
        <p:blipFill>
          <a:blip r:embed="rId3"/>
          <a:stretch>
            <a:fillRect/>
          </a:stretch>
        </p:blipFill>
        <p:spPr>
          <a:xfrm>
            <a:off x="1364954" y="1113063"/>
            <a:ext cx="4475856"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8615280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2FECDE-3ED9-4FF1-9029-1C0DE0F90219}"/>
              </a:ext>
            </a:extLst>
          </p:cNvPr>
          <p:cNvSpPr>
            <a:spLocks noGrp="1"/>
          </p:cNvSpPr>
          <p:nvPr>
            <p:ph type="body" sz="half" idx="2"/>
          </p:nvPr>
        </p:nvSpPr>
        <p:spPr>
          <a:xfrm>
            <a:off x="685800" y="5049982"/>
            <a:ext cx="10820400" cy="1164551"/>
          </a:xfrm>
        </p:spPr>
        <p:txBody>
          <a:bodyPr vert="horz" lIns="91440" tIns="45720" rIns="91440" bIns="45720" rtlCol="0">
            <a:noAutofit/>
          </a:bodyPr>
          <a:lstStyle/>
          <a:p>
            <a:pPr algn="ctr"/>
            <a:r>
              <a:rPr lang="en-US" sz="2400" dirty="0">
                <a:solidFill>
                  <a:schemeClr val="bg1"/>
                </a:solidFill>
              </a:rPr>
              <a:t>The activity of an ally is this:  “to love across the artificial boundaries that society erects.”</a:t>
            </a:r>
          </a:p>
          <a:p>
            <a:pPr algn="r"/>
            <a:r>
              <a:rPr lang="en-US" sz="2400" dirty="0">
                <a:solidFill>
                  <a:schemeClr val="bg1"/>
                </a:solidFill>
              </a:rPr>
              <a:t>-Rex Fowler, Activist</a:t>
            </a:r>
          </a:p>
        </p:txBody>
      </p:sp>
      <p:pic>
        <p:nvPicPr>
          <p:cNvPr id="8" name="Picture 7">
            <a:extLst>
              <a:ext uri="{FF2B5EF4-FFF2-40B4-BE49-F238E27FC236}">
                <a16:creationId xmlns:a16="http://schemas.microsoft.com/office/drawing/2014/main" id="{E2BF3867-5EBB-4B11-B700-664F4EC98696}"/>
              </a:ext>
            </a:extLst>
          </p:cNvPr>
          <p:cNvPicPr>
            <a:picLocks noChangeAspect="1"/>
          </p:cNvPicPr>
          <p:nvPr/>
        </p:nvPicPr>
        <p:blipFill rotWithShape="1">
          <a:blip r:embed="rId2"/>
          <a:srcRect t="101" r="1" b="38083"/>
          <a:stretch/>
        </p:blipFill>
        <p:spPr>
          <a:xfrm>
            <a:off x="681727" y="712832"/>
            <a:ext cx="10820290" cy="3478161"/>
          </a:xfrm>
          <a:prstGeom prst="rect">
            <a:avLst/>
          </a:prstGeom>
        </p:spPr>
      </p:pic>
    </p:spTree>
    <p:extLst>
      <p:ext uri="{BB962C8B-B14F-4D97-AF65-F5344CB8AC3E}">
        <p14:creationId xmlns:p14="http://schemas.microsoft.com/office/powerpoint/2010/main" val="12341196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24F2-1FBD-4B71-8AB1-1B9ABDD84A56}"/>
              </a:ext>
            </a:extLst>
          </p:cNvPr>
          <p:cNvSpPr>
            <a:spLocks noGrp="1"/>
          </p:cNvSpPr>
          <p:nvPr>
            <p:ph type="title" idx="4294967295"/>
          </p:nvPr>
        </p:nvSpPr>
        <p:spPr>
          <a:xfrm>
            <a:off x="0" y="973138"/>
            <a:ext cx="8761413" cy="708025"/>
          </a:xfrm>
        </p:spPr>
        <p:txBody>
          <a:bodyPr vert="horz" lIns="91440" tIns="45720" rIns="91440" bIns="45720" rtlCol="0" anchor="ctr">
            <a:normAutofit/>
          </a:bodyPr>
          <a:lstStyle/>
          <a:p>
            <a:r>
              <a:rPr lang="en-US" sz="3600" b="1" dirty="0">
                <a:solidFill>
                  <a:schemeClr val="tx1"/>
                </a:solidFill>
              </a:rPr>
              <a:t>1 Corinthians 13:11-13</a:t>
            </a:r>
          </a:p>
        </p:txBody>
      </p:sp>
      <p:sp>
        <p:nvSpPr>
          <p:cNvPr id="3" name="Content Placeholder 2">
            <a:extLst>
              <a:ext uri="{FF2B5EF4-FFF2-40B4-BE49-F238E27FC236}">
                <a16:creationId xmlns:a16="http://schemas.microsoft.com/office/drawing/2014/main" id="{346C51EE-153B-414E-99E1-8679982806EE}"/>
              </a:ext>
            </a:extLst>
          </p:cNvPr>
          <p:cNvSpPr>
            <a:spLocks noGrp="1"/>
          </p:cNvSpPr>
          <p:nvPr>
            <p:ph type="body" sz="half" idx="4294967295"/>
          </p:nvPr>
        </p:nvSpPr>
        <p:spPr>
          <a:xfrm>
            <a:off x="-1" y="973138"/>
            <a:ext cx="11243733" cy="5613400"/>
          </a:xfrm>
        </p:spPr>
        <p:txBody>
          <a:bodyPr vert="horz" lIns="91440" tIns="45720" rIns="91440" bIns="45720" rtlCol="0" anchor="ctr">
            <a:normAutofit/>
          </a:bodyPr>
          <a:lstStyle/>
          <a:p>
            <a:pPr>
              <a:lnSpc>
                <a:spcPct val="90000"/>
              </a:lnSpc>
              <a:buFont typeface="Wingdings 3" charset="2"/>
              <a:buChar char=""/>
            </a:pPr>
            <a:r>
              <a:rPr lang="en-US" sz="2800" dirty="0">
                <a:solidFill>
                  <a:schemeClr val="tx1"/>
                </a:solidFill>
              </a:rPr>
              <a:t>When I was a child, I spoke and thought and reasoned as a child. But when I grew up, I put away childish things. Now we see things imperfectly, like puzzling reflections in a mirror, but then we will see everything with perfect clarity.</a:t>
            </a:r>
            <a:r>
              <a:rPr lang="en-US" sz="2800" baseline="30000" dirty="0">
                <a:solidFill>
                  <a:schemeClr val="tx1"/>
                </a:solidFill>
              </a:rPr>
              <a:t> </a:t>
            </a:r>
            <a:r>
              <a:rPr lang="en-US" sz="2800" dirty="0">
                <a:solidFill>
                  <a:schemeClr val="tx1"/>
                </a:solidFill>
              </a:rPr>
              <a:t>All that I know now is partial and incomplete, but then I will know everything completely, just as God now knows me completely.  Three things will last forever—faith, hope, and love—and the greatest of these is love.</a:t>
            </a:r>
          </a:p>
          <a:p>
            <a:pPr>
              <a:lnSpc>
                <a:spcPct val="90000"/>
              </a:lnSpc>
              <a:buFont typeface="Wingdings 3" charset="2"/>
              <a:buChar cha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1711675234"/>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24B4F-3561-4A67-BD11-82BB4DB26AD8}"/>
              </a:ext>
            </a:extLst>
          </p:cNvPr>
          <p:cNvPicPr>
            <a:picLocks noChangeAspect="1"/>
          </p:cNvPicPr>
          <p:nvPr/>
        </p:nvPicPr>
        <p:blipFill rotWithShape="1">
          <a:blip r:embed="rId2"/>
          <a:srcRect l="14183" t="31228" r="13781" b="9942"/>
          <a:stretch/>
        </p:blipFill>
        <p:spPr>
          <a:xfrm>
            <a:off x="633366" y="462844"/>
            <a:ext cx="9777219" cy="6141059"/>
          </a:xfrm>
          <a:prstGeom prst="rect">
            <a:avLst/>
          </a:prstGeom>
        </p:spPr>
      </p:pic>
    </p:spTree>
    <p:extLst>
      <p:ext uri="{BB962C8B-B14F-4D97-AF65-F5344CB8AC3E}">
        <p14:creationId xmlns:p14="http://schemas.microsoft.com/office/powerpoint/2010/main" val="352477415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9" name="Picture Placeholder 8">
            <a:extLst>
              <a:ext uri="{FF2B5EF4-FFF2-40B4-BE49-F238E27FC236}">
                <a16:creationId xmlns:a16="http://schemas.microsoft.com/office/drawing/2014/main" id="{3645D7D7-488B-4B61-BF98-1C6C8CD96D3E}"/>
              </a:ext>
            </a:extLst>
          </p:cNvPr>
          <p:cNvPicPr>
            <a:picLocks noGrp="1" noChangeAspect="1"/>
          </p:cNvPicPr>
          <p:nvPr>
            <p:ph type="pic" idx="1"/>
          </p:nvPr>
        </p:nvPicPr>
        <p:blipFill rotWithShape="1">
          <a:blip r:embed="rId3">
            <a:alphaModFix amt="35000"/>
            <a:extLst/>
          </a:blip>
          <a:srcRect r="-1" b="26488"/>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DE855DB7-0809-40EA-9389-F90772D6619C}"/>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en-US" sz="5400">
                <a:solidFill>
                  <a:srgbClr val="FFFFFF"/>
                </a:solidFill>
              </a:rPr>
              <a:t>What aren’t we seeing?</a:t>
            </a:r>
            <a:br>
              <a:rPr lang="en-US" sz="5400">
                <a:solidFill>
                  <a:srgbClr val="FFFFFF"/>
                </a:solidFill>
              </a:rPr>
            </a:br>
            <a:endParaRPr lang="en-US" sz="5400">
              <a:solidFill>
                <a:srgbClr val="FFFFFF"/>
              </a:solidFill>
            </a:endParaRPr>
          </a:p>
        </p:txBody>
      </p:sp>
      <p:sp>
        <p:nvSpPr>
          <p:cNvPr id="81" name="Rectangle 80">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3314930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32" name="Group 3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3" name="Rectangle 3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1F75F21-ABF9-4D86-B342-FE5806285CEA}"/>
              </a:ext>
            </a:extLst>
          </p:cNvPr>
          <p:cNvSpPr>
            <a:spLocks noGrp="1"/>
          </p:cNvSpPr>
          <p:nvPr>
            <p:ph type="ctrTitle"/>
          </p:nvPr>
        </p:nvSpPr>
        <p:spPr>
          <a:xfrm>
            <a:off x="1154955" y="2099732"/>
            <a:ext cx="8825658" cy="2677648"/>
          </a:xfrm>
        </p:spPr>
        <p:txBody>
          <a:bodyPr>
            <a:normAutofit/>
          </a:bodyPr>
          <a:lstStyle/>
          <a:p>
            <a:r>
              <a:rPr lang="en-US">
                <a:solidFill>
                  <a:srgbClr val="FFFFFF"/>
                </a:solidFill>
              </a:rPr>
              <a:t>Faith Hope and Love</a:t>
            </a:r>
          </a:p>
        </p:txBody>
      </p:sp>
      <p:sp>
        <p:nvSpPr>
          <p:cNvPr id="3" name="Subtitle 2">
            <a:extLst>
              <a:ext uri="{FF2B5EF4-FFF2-40B4-BE49-F238E27FC236}">
                <a16:creationId xmlns:a16="http://schemas.microsoft.com/office/drawing/2014/main" id="{1BD4AEE0-28F5-4B5F-977B-E20B833CECD5}"/>
              </a:ext>
            </a:extLst>
          </p:cNvPr>
          <p:cNvSpPr>
            <a:spLocks noGrp="1"/>
          </p:cNvSpPr>
          <p:nvPr>
            <p:ph type="subTitle" idx="1"/>
          </p:nvPr>
        </p:nvSpPr>
        <p:spPr>
          <a:xfrm>
            <a:off x="1154955" y="4777380"/>
            <a:ext cx="8825658" cy="861420"/>
          </a:xfrm>
        </p:spPr>
        <p:txBody>
          <a:bodyPr>
            <a:normAutofit/>
          </a:bodyPr>
          <a:lstStyle/>
          <a:p>
            <a:r>
              <a:rPr lang="en-US">
                <a:solidFill>
                  <a:schemeClr val="accent2">
                    <a:lumMod val="60000"/>
                    <a:lumOff val="40000"/>
                  </a:schemeClr>
                </a:solidFill>
              </a:rPr>
              <a:t>Racial Reconciliation reframed</a:t>
            </a:r>
          </a:p>
        </p:txBody>
      </p:sp>
    </p:spTree>
    <p:extLst>
      <p:ext uri="{BB962C8B-B14F-4D97-AF65-F5344CB8AC3E}">
        <p14:creationId xmlns:p14="http://schemas.microsoft.com/office/powerpoint/2010/main" val="1305550533"/>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29">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7"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38">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1" name="Group 40">
            <a:extLst>
              <a:ext uri="{FF2B5EF4-FFF2-40B4-BE49-F238E27FC236}">
                <a16:creationId xmlns:a16="http://schemas.microsoft.com/office/drawing/2014/main" id="{FFFE4BE0-D95E-44D8-B951-122D45F86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23" name="Content Placeholder 5">
            <a:extLst>
              <a:ext uri="{FF2B5EF4-FFF2-40B4-BE49-F238E27FC236}">
                <a16:creationId xmlns:a16="http://schemas.microsoft.com/office/drawing/2014/main" id="{38E7CBD2-66F8-4C26-96C8-0FDD86CB782F}"/>
              </a:ext>
            </a:extLst>
          </p:cNvPr>
          <p:cNvPicPr>
            <a:picLocks noChangeAspect="1"/>
          </p:cNvPicPr>
          <p:nvPr/>
        </p:nvPicPr>
        <p:blipFill rotWithShape="1">
          <a:blip r:embed="rId3">
            <a:duotone>
              <a:prstClr val="black"/>
              <a:schemeClr val="accent5">
                <a:tint val="45000"/>
                <a:satMod val="400000"/>
              </a:schemeClr>
            </a:duotone>
            <a:alphaModFix amt="25000"/>
          </a:blip>
          <a:srcRect t="7986" r="9090" b="36774"/>
          <a:stretch/>
        </p:blipFill>
        <p:spPr>
          <a:xfrm>
            <a:off x="474133" y="482600"/>
            <a:ext cx="11243734" cy="5909733"/>
          </a:xfrm>
          <a:prstGeom prst="rect">
            <a:avLst/>
          </a:prstGeom>
        </p:spPr>
      </p:pic>
      <p:sp>
        <p:nvSpPr>
          <p:cNvPr id="2" name="Title 1">
            <a:extLst>
              <a:ext uri="{FF2B5EF4-FFF2-40B4-BE49-F238E27FC236}">
                <a16:creationId xmlns:a16="http://schemas.microsoft.com/office/drawing/2014/main" id="{6A50DC19-C3E0-4608-A3E8-90D54D746530}"/>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Where do we start?</a:t>
            </a:r>
          </a:p>
        </p:txBody>
      </p:sp>
      <p:sp>
        <p:nvSpPr>
          <p:cNvPr id="45" name="Rectangle 44">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172668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DDA9F-5C91-4AAF-979F-D2B5BFC7A6BE}"/>
              </a:ext>
            </a:extLst>
          </p:cNvPr>
          <p:cNvPicPr>
            <a:picLocks noChangeAspect="1"/>
          </p:cNvPicPr>
          <p:nvPr/>
        </p:nvPicPr>
        <p:blipFill rotWithShape="1">
          <a:blip r:embed="rId2"/>
          <a:srcRect t="17920" b="19231"/>
          <a:stretch/>
        </p:blipFill>
        <p:spPr>
          <a:xfrm>
            <a:off x="20" y="10"/>
            <a:ext cx="12191980" cy="6857990"/>
          </a:xfrm>
          <a:prstGeom prst="rect">
            <a:avLst/>
          </a:prstGeom>
        </p:spPr>
      </p:pic>
    </p:spTree>
    <p:extLst>
      <p:ext uri="{BB962C8B-B14F-4D97-AF65-F5344CB8AC3E}">
        <p14:creationId xmlns:p14="http://schemas.microsoft.com/office/powerpoint/2010/main" val="350942099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32B4F52C-8167-4A4C-B506-217DD93EF8AF}"/>
              </a:ext>
            </a:extLst>
          </p:cNvPr>
          <p:cNvPicPr>
            <a:picLocks noGrp="1" noChangeAspect="1"/>
          </p:cNvPicPr>
          <p:nvPr>
            <p:ph idx="1"/>
          </p:nvPr>
        </p:nvPicPr>
        <p:blipFill rotWithShape="1">
          <a:blip r:embed="rId2"/>
          <a:srcRect t="23986"/>
          <a:stretch/>
        </p:blipFill>
        <p:spPr>
          <a:xfrm>
            <a:off x="20" y="10"/>
            <a:ext cx="12191980" cy="6857990"/>
          </a:xfrm>
          <a:prstGeom prst="rect">
            <a:avLst/>
          </a:prstGeom>
        </p:spPr>
      </p:pic>
    </p:spTree>
    <p:extLst>
      <p:ext uri="{BB962C8B-B14F-4D97-AF65-F5344CB8AC3E}">
        <p14:creationId xmlns:p14="http://schemas.microsoft.com/office/powerpoint/2010/main" val="3443321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7" name="Rectangle 56">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0" name="Rectangle 59">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2" name="Rectangle 61">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10" name="Picture Placeholder 9">
            <a:extLst>
              <a:ext uri="{FF2B5EF4-FFF2-40B4-BE49-F238E27FC236}">
                <a16:creationId xmlns:a16="http://schemas.microsoft.com/office/drawing/2014/main" id="{EE2959E4-D815-4D78-8040-B6954E68000D}"/>
              </a:ext>
            </a:extLst>
          </p:cNvPr>
          <p:cNvPicPr>
            <a:picLocks noGrp="1" noChangeAspect="1"/>
          </p:cNvPicPr>
          <p:nvPr>
            <p:ph type="pic" idx="1"/>
          </p:nvPr>
        </p:nvPicPr>
        <p:blipFill rotWithShape="1">
          <a:blip r:embed="rId3">
            <a:alphaModFix amt="35000"/>
            <a:extLst/>
          </a:blip>
          <a:srcRect t="6560" r="-1" b="-1"/>
          <a:stretch/>
        </p:blipFill>
        <p:spPr>
          <a:xfrm>
            <a:off x="474133" y="571500"/>
            <a:ext cx="11243734" cy="5909733"/>
          </a:xfrm>
          <a:prstGeom prst="rect">
            <a:avLst/>
          </a:prstGeom>
        </p:spPr>
      </p:pic>
      <p:sp>
        <p:nvSpPr>
          <p:cNvPr id="23" name="TextBox 22">
            <a:extLst>
              <a:ext uri="{FF2B5EF4-FFF2-40B4-BE49-F238E27FC236}">
                <a16:creationId xmlns:a16="http://schemas.microsoft.com/office/drawing/2014/main" id="{FC4B38B6-7365-4A21-B452-48B7E069B629}"/>
              </a:ext>
            </a:extLst>
          </p:cNvPr>
          <p:cNvSpPr txBox="1"/>
          <p:nvPr/>
        </p:nvSpPr>
        <p:spPr>
          <a:xfrm>
            <a:off x="1433944" y="789709"/>
            <a:ext cx="9003867" cy="1641764"/>
          </a:xfrm>
          <a:prstGeom prst="rect">
            <a:avLst/>
          </a:prstGeom>
        </p:spPr>
        <p:txBody>
          <a:bodyPr vert="horz" lIns="91440" tIns="45720" rIns="91440" bIns="45720" rtlCol="0" anchor="b">
            <a:normAutofit lnSpcReduction="10000"/>
          </a:bodyPr>
          <a:lstStyle/>
          <a:p>
            <a:pPr>
              <a:spcBef>
                <a:spcPct val="0"/>
              </a:spcBef>
              <a:spcAft>
                <a:spcPts val="600"/>
              </a:spcAft>
            </a:pPr>
            <a:r>
              <a:rPr lang="en-US" sz="5400" dirty="0">
                <a:solidFill>
                  <a:srgbClr val="FFFFFF"/>
                </a:solidFill>
                <a:latin typeface="+mj-lt"/>
                <a:ea typeface="+mj-ea"/>
                <a:cs typeface="+mj-cs"/>
              </a:rPr>
              <a:t>Detroit, Michigan Summer of 1967</a:t>
            </a:r>
          </a:p>
        </p:txBody>
      </p:sp>
      <p:sp>
        <p:nvSpPr>
          <p:cNvPr id="66" name="Rectangle 65">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647639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920E518B-6042-4E85-B81B-03BD1643C8EF}"/>
              </a:ext>
            </a:extLst>
          </p:cNvPr>
          <p:cNvSpPr>
            <a:spLocks noGrp="1"/>
          </p:cNvSpPr>
          <p:nvPr>
            <p:ph idx="4294967295"/>
          </p:nvPr>
        </p:nvSpPr>
        <p:spPr>
          <a:xfrm>
            <a:off x="225954" y="1908351"/>
            <a:ext cx="9967912" cy="3976511"/>
          </a:xfrm>
        </p:spPr>
        <p:txBody>
          <a:bodyPr vert="horz" lIns="91440" tIns="45720" rIns="91440" bIns="45720" rtlCol="0" anchor="ctr">
            <a:normAutofit/>
          </a:bodyPr>
          <a:lstStyle/>
          <a:p>
            <a:r>
              <a:rPr lang="en-US" sz="2400" b="1" dirty="0">
                <a:solidFill>
                  <a:schemeClr val="tx1"/>
                </a:solidFill>
              </a:rPr>
              <a:t>If I could speak all the languages of earth and of angels, but didn’t love others, I would only be a noisy gong or a clanging cymbal. If I had the gift of prophecy, and if I understood all of God’s secret plans and possessed all knowledge, and if I had such faith that I could move mountains, but didn’t love others, I would be nothing. If I gave everything I have to the poor and even sacrificed my body, I could boast about it; but if I didn’t love others, I would have gained nothing.</a:t>
            </a:r>
          </a:p>
          <a:p>
            <a:endParaRPr lang="en-US" dirty="0">
              <a:solidFill>
                <a:schemeClr val="bg1"/>
              </a:solidFill>
            </a:endParaRPr>
          </a:p>
        </p:txBody>
      </p:sp>
      <p:sp>
        <p:nvSpPr>
          <p:cNvPr id="59" name="Title 58">
            <a:extLst>
              <a:ext uri="{FF2B5EF4-FFF2-40B4-BE49-F238E27FC236}">
                <a16:creationId xmlns:a16="http://schemas.microsoft.com/office/drawing/2014/main" id="{891261CB-E4BB-49F6-A56B-95F31B8F38DE}"/>
              </a:ext>
            </a:extLst>
          </p:cNvPr>
          <p:cNvSpPr>
            <a:spLocks noGrp="1"/>
          </p:cNvSpPr>
          <p:nvPr>
            <p:ph type="title" idx="4294967295"/>
          </p:nvPr>
        </p:nvSpPr>
        <p:spPr>
          <a:xfrm>
            <a:off x="0" y="973138"/>
            <a:ext cx="8761413" cy="708025"/>
          </a:xfrm>
        </p:spPr>
        <p:txBody>
          <a:bodyPr vert="horz" lIns="91440" tIns="45720" rIns="91440" bIns="45720" rtlCol="0" anchor="ctr">
            <a:normAutofit/>
          </a:bodyPr>
          <a:lstStyle/>
          <a:p>
            <a:r>
              <a:rPr lang="en-US" dirty="0">
                <a:solidFill>
                  <a:schemeClr val="tx1"/>
                </a:solidFill>
              </a:rPr>
              <a:t>1 Corinthians 13:1-3</a:t>
            </a:r>
          </a:p>
        </p:txBody>
      </p:sp>
    </p:spTree>
    <p:extLst>
      <p:ext uri="{BB962C8B-B14F-4D97-AF65-F5344CB8AC3E}">
        <p14:creationId xmlns:p14="http://schemas.microsoft.com/office/powerpoint/2010/main" val="105116331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 name="Rectangle 40">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3" name="Group 42">
            <a:extLst>
              <a:ext uri="{FF2B5EF4-FFF2-40B4-BE49-F238E27FC236}">
                <a16:creationId xmlns:a16="http://schemas.microsoft.com/office/drawing/2014/main" id="{E037DF5D-0335-49DE-AF33-6565305685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4" name="Rectangle 43">
              <a:extLst>
                <a:ext uri="{FF2B5EF4-FFF2-40B4-BE49-F238E27FC236}">
                  <a16:creationId xmlns:a16="http://schemas.microsoft.com/office/drawing/2014/main" id="{F5D86912-6B1B-452A-A783-49FE57500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Freeform 5">
              <a:extLst>
                <a:ext uri="{FF2B5EF4-FFF2-40B4-BE49-F238E27FC236}">
                  <a16:creationId xmlns:a16="http://schemas.microsoft.com/office/drawing/2014/main" id="{C575E03C-352B-488C-88D9-A4CE178DC2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230B8E9-8C04-4D44-8335-AA96CA553A1F}"/>
              </a:ext>
            </a:extLst>
          </p:cNvPr>
          <p:cNvSpPr>
            <a:spLocks noGrp="1"/>
          </p:cNvSpPr>
          <p:nvPr>
            <p:ph type="title" idx="4294967295"/>
          </p:nvPr>
        </p:nvSpPr>
        <p:spPr>
          <a:xfrm>
            <a:off x="1154955" y="2099733"/>
            <a:ext cx="6202578" cy="2677648"/>
          </a:xfrm>
        </p:spPr>
        <p:txBody>
          <a:bodyPr vert="horz" lIns="91440" tIns="45720" rIns="91440" bIns="45720" rtlCol="0" anchor="b">
            <a:normAutofit/>
          </a:bodyPr>
          <a:lstStyle/>
          <a:p>
            <a:pPr>
              <a:lnSpc>
                <a:spcPct val="90000"/>
              </a:lnSpc>
            </a:pPr>
            <a:r>
              <a:rPr lang="en-US" sz="3000">
                <a:ln w="0"/>
                <a:effectLst>
                  <a:outerShdw blurRad="38100" dist="19050" dir="2700000" algn="tl" rotWithShape="0">
                    <a:schemeClr val="dk1">
                      <a:alpha val="40000"/>
                    </a:schemeClr>
                  </a:outerShdw>
                </a:effectLst>
              </a:rPr>
              <a:t>Faith grounded in love gives us a vision of what the world  could be and a calling to be agents of change regardless of the obstacles in the way</a:t>
            </a:r>
            <a:br>
              <a:rPr lang="en-US" sz="3000">
                <a:ln w="0"/>
                <a:effectLst>
                  <a:outerShdw blurRad="38100" dist="19050" dir="2700000" algn="tl" rotWithShape="0">
                    <a:schemeClr val="dk1">
                      <a:alpha val="40000"/>
                    </a:schemeClr>
                  </a:outerShdw>
                </a:effectLst>
              </a:rPr>
            </a:br>
            <a:endParaRPr lang="en-US" sz="3000">
              <a:ln w="0"/>
              <a:effectLst>
                <a:outerShdw blurRad="38100" dist="19050" dir="2700000" algn="tl" rotWithShape="0">
                  <a:schemeClr val="dk1">
                    <a:alpha val="40000"/>
                  </a:schemeClr>
                </a:outerShdw>
              </a:effectLst>
            </a:endParaRPr>
          </a:p>
        </p:txBody>
      </p:sp>
      <p:pic>
        <p:nvPicPr>
          <p:cNvPr id="32" name="Picture 31">
            <a:extLst>
              <a:ext uri="{FF2B5EF4-FFF2-40B4-BE49-F238E27FC236}">
                <a16:creationId xmlns:a16="http://schemas.microsoft.com/office/drawing/2014/main" id="{FE0AFCBB-E647-4AB2-A8A1-0B6E34376186}"/>
              </a:ext>
            </a:extLst>
          </p:cNvPr>
          <p:cNvPicPr>
            <a:picLocks noChangeAspect="1"/>
          </p:cNvPicPr>
          <p:nvPr/>
        </p:nvPicPr>
        <p:blipFill rotWithShape="1">
          <a:blip r:embed="rId3"/>
          <a:srcRect l="1948" r="4815"/>
          <a:stretch/>
        </p:blipFill>
        <p:spPr>
          <a:xfrm>
            <a:off x="8038005" y="471948"/>
            <a:ext cx="3677632" cy="5909207"/>
          </a:xfrm>
          <a:prstGeom prst="rect">
            <a:avLst/>
          </a:prstGeom>
          <a:ln>
            <a:noFill/>
          </a:ln>
        </p:spPr>
      </p:pic>
      <p:sp>
        <p:nvSpPr>
          <p:cNvPr id="47" name="Rectangle 46">
            <a:extLst>
              <a:ext uri="{FF2B5EF4-FFF2-40B4-BE49-F238E27FC236}">
                <a16:creationId xmlns:a16="http://schemas.microsoft.com/office/drawing/2014/main" id="{F56FB35D-9507-4E18-883E-A61D9FDE2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13198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5" name="Rectangle 84">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8" name="Rectangle 87">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6" name="Content Placeholder 5">
            <a:extLst>
              <a:ext uri="{FF2B5EF4-FFF2-40B4-BE49-F238E27FC236}">
                <a16:creationId xmlns:a16="http://schemas.microsoft.com/office/drawing/2014/main" id="{DE06A87B-50B4-442A-A3BD-E3B51ACD72AF}"/>
              </a:ext>
            </a:extLst>
          </p:cNvPr>
          <p:cNvPicPr>
            <a:picLocks noChangeAspect="1"/>
          </p:cNvPicPr>
          <p:nvPr/>
        </p:nvPicPr>
        <p:blipFill rotWithShape="1">
          <a:blip r:embed="rId3">
            <a:alphaModFix amt="35000"/>
            <a:extLst/>
          </a:blip>
          <a:srcRect t="10248" r="-1" b="10714"/>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31DB87B1-59BB-470C-A510-AC6A51DAAFC7}"/>
              </a:ext>
            </a:extLst>
          </p:cNvPr>
          <p:cNvSpPr>
            <a:spLocks noGrp="1"/>
          </p:cNvSpPr>
          <p:nvPr>
            <p:ph type="title"/>
          </p:nvPr>
        </p:nvSpPr>
        <p:spPr>
          <a:xfrm>
            <a:off x="1154954" y="2099733"/>
            <a:ext cx="8827245" cy="2677648"/>
          </a:xfrm>
        </p:spPr>
        <p:txBody>
          <a:bodyPr vert="horz" lIns="91440" tIns="45720" rIns="91440" bIns="45720" rtlCol="0" anchor="b">
            <a:normAutofit/>
          </a:bodyPr>
          <a:lstStyle/>
          <a:p>
            <a:pPr>
              <a:lnSpc>
                <a:spcPct val="90000"/>
              </a:lnSpc>
            </a:pPr>
            <a:r>
              <a:rPr lang="en-US" sz="3400" cap="all" baseline="0" dirty="0">
                <a:solidFill>
                  <a:srgbClr val="FFFFFF"/>
                </a:solidFill>
              </a:rPr>
              <a:t>To move toward racial reconciliation what Mountains need moving in your own heart? Your congregation?</a:t>
            </a:r>
            <a:br>
              <a:rPr lang="en-US" sz="3400" cap="all" baseline="0" dirty="0">
                <a:solidFill>
                  <a:srgbClr val="FFFFFF"/>
                </a:solidFill>
              </a:rPr>
            </a:br>
            <a:r>
              <a:rPr lang="en-US" sz="3400" cap="all" baseline="0" dirty="0">
                <a:solidFill>
                  <a:srgbClr val="FFFFFF"/>
                </a:solidFill>
              </a:rPr>
              <a:t>Your community?</a:t>
            </a:r>
          </a:p>
        </p:txBody>
      </p:sp>
      <p:sp>
        <p:nvSpPr>
          <p:cNvPr id="94" name="Rectangle 93">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2147666"/>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911</TotalTime>
  <Words>525</Words>
  <Application>Microsoft Office PowerPoint</Application>
  <PresentationFormat>Widescreen</PresentationFormat>
  <Paragraphs>21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PowerPoint Presentation</vt:lpstr>
      <vt:lpstr>Faith Hope and Love</vt:lpstr>
      <vt:lpstr>Where do we start?</vt:lpstr>
      <vt:lpstr>PowerPoint Presentation</vt:lpstr>
      <vt:lpstr>PowerPoint Presentation</vt:lpstr>
      <vt:lpstr>PowerPoint Presentation</vt:lpstr>
      <vt:lpstr>1 Corinthians 13:1-3</vt:lpstr>
      <vt:lpstr>Faith grounded in love gives us a vision of what the world  could be and a calling to be agents of change regardless of the obstacles in the way </vt:lpstr>
      <vt:lpstr>To move toward racial reconciliation what Mountains need moving in your own heart? Your congregation? Your community?</vt:lpstr>
      <vt:lpstr>PowerPoint Presentation</vt:lpstr>
      <vt:lpstr>Hope has two beautiful daughters; their names are anger and courage.  Anger at the way things are, and courage to see that they do not remain as they are.    –St. Augustine of Hippo</vt:lpstr>
      <vt:lpstr>Think over the last 3 or 4 months.  What has angered you with regards to race and injustice? What has given you hope? When have you had to be courageous? What fuels your courage?</vt:lpstr>
      <vt:lpstr>Hope leads to a new Vision</vt:lpstr>
      <vt:lpstr>PowerPoint Presentation</vt:lpstr>
      <vt:lpstr>Where is our knowledge  partial and  incomplete?</vt:lpstr>
      <vt:lpstr>PowerPoint Presentation</vt:lpstr>
      <vt:lpstr>1 Corinthians 13:11-13</vt:lpstr>
      <vt:lpstr>PowerPoint Presentation</vt:lpstr>
      <vt:lpstr>What aren’t we seeing?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Hope and Love</dc:title>
  <dc:creator>kristi@trinity.local</dc:creator>
  <cp:lastModifiedBy>Haley Bankey</cp:lastModifiedBy>
  <cp:revision>7</cp:revision>
  <dcterms:created xsi:type="dcterms:W3CDTF">2018-09-25T00:47:01Z</dcterms:created>
  <dcterms:modified xsi:type="dcterms:W3CDTF">2018-09-25T17:26:52Z</dcterms:modified>
</cp:coreProperties>
</file>