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6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2" r:id="rId12"/>
    <p:sldId id="305" r:id="rId13"/>
    <p:sldId id="290" r:id="rId14"/>
    <p:sldId id="291" r:id="rId15"/>
    <p:sldId id="294" r:id="rId16"/>
    <p:sldId id="304" r:id="rId17"/>
    <p:sldId id="297" r:id="rId18"/>
    <p:sldId id="295" r:id="rId19"/>
    <p:sldId id="296" r:id="rId20"/>
    <p:sldId id="298" r:id="rId21"/>
    <p:sldId id="299" r:id="rId22"/>
    <p:sldId id="300" r:id="rId23"/>
    <p:sldId id="303" r:id="rId24"/>
    <p:sldId id="30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3250"/>
    <a:srgbClr val="AB7942"/>
    <a:srgbClr val="FFF292"/>
    <a:srgbClr val="FFEBCB"/>
    <a:srgbClr val="F4E8E5"/>
    <a:srgbClr val="EDCB9D"/>
    <a:srgbClr val="724F29"/>
    <a:srgbClr val="F0D095"/>
    <a:srgbClr val="FBD7A7"/>
    <a:srgbClr val="E5E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86464"/>
  </p:normalViewPr>
  <p:slideViewPr>
    <p:cSldViewPr snapToGrid="0" snapToObjects="1">
      <p:cViewPr varScale="1">
        <p:scale>
          <a:sx n="71" d="100"/>
          <a:sy n="71" d="100"/>
        </p:scale>
        <p:origin x="149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6B772-0C77-D64D-955E-C156297AB375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64357-F5DD-BA44-ADDD-CA3A423B9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05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D6353-AE57-4742-A543-E2D21EDBD177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2CA8C-C60D-F64C-BD3A-C6D99755C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19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3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How many of us have been to a Gathering of Leaders event before?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Do you remember looking around, and taking notice of who was in the room and who was not?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I suspect I’m not the only one who looked around at my first gathering to find out whether I “belonged” in the room. No?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Or if this is your first Gathering with us, did you “look around” before you came to find out whether you’d “belong” in the room 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CLICK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TO DUPLICATE SLIDE FOR MORE NOTES</a:t>
            </a:r>
          </a:p>
          <a:p>
            <a:endParaRPr lang="en-US" sz="1600" kern="1200" dirty="0">
              <a:solidFill>
                <a:schemeClr val="tx1"/>
              </a:solidFill>
              <a:effectLst/>
            </a:endParaRP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76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my own first Gathering (in 2010), I noticed that the room seemed pretty male, straight, and Texan. A lot of that has changed.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it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took me a while to see the whiteness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room, 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 didn’t </a:t>
            </a:r>
            <a:r>
              <a:rPr lang="en-US" sz="16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feel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someone was missing, until I’d been to a Gathering that </a:t>
            </a:r>
            <a:r>
              <a:rPr lang="en-US" sz="16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diverse in color and race, thanks to my colleague 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Jemonde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who went recruiting.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didn’t -  maybe couldn’t – see how much the room </a:t>
            </a:r>
            <a:r>
              <a:rPr lang="en-US" sz="16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 me and excluded someone else until the room changed. 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 SLIDE</a:t>
            </a:r>
            <a:r>
              <a:rPr lang="en-US" sz="16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MORE NOTES</a:t>
            </a: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1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after that, the whiteness of the room began to feel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painful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me.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kept feeling like something was missing; like we weren’t quite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whole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because I did, I started </a:t>
            </a:r>
            <a:r>
              <a:rPr lang="en-US" sz="16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hearing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what other people feeling that distress were saying.</a:t>
            </a:r>
            <a:b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 other Steering Committee members – as well as lots of Gathering participants and invitees – were having the same experience</a:t>
            </a:r>
            <a:r>
              <a:rPr lang="en-US" sz="16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and that helped me want to change.</a:t>
            </a: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8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A wise friend pointed out to me recently that until we feel the pain – until we truly feel sense of brokenness or incompleteness, the </a:t>
            </a:r>
            <a:r>
              <a:rPr lang="en-US" sz="1600" i="1" kern="1200" dirty="0">
                <a:solidFill>
                  <a:schemeClr val="tx1"/>
                </a:solidFill>
                <a:effectLst/>
              </a:rPr>
              <a:t>loss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 of the people who are missing from our community, we won’t evangelize, and we won’t heal.</a:t>
            </a:r>
          </a:p>
          <a:p>
            <a:endParaRPr lang="en-US" sz="1600" kern="1200" dirty="0">
              <a:solidFill>
                <a:schemeClr val="tx1"/>
              </a:solidFill>
              <a:effectLst/>
            </a:endParaRP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That’s true of reconciliation, too.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I mean, ever since childhood, I’ve learned to voice an apology for things I don’t actually regret in order to smooth things over.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02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since childhood, I’ve learned to voice an apology for things I don’t actually regret in order to smooth things over.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But actual reconciliation requires repentance, requires a change of heart,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requires feeling the pain my sin causes </a:t>
            </a:r>
            <a:r>
              <a:rPr lang="en-US" sz="1600" i="1" kern="1200" dirty="0">
                <a:solidFill>
                  <a:schemeClr val="tx1"/>
                </a:solidFill>
                <a:effectLst/>
              </a:rPr>
              <a:t>me,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 before my heart begins to change, and I am able to make amends and ask to repair the relationship; ask forgiveness.</a:t>
            </a:r>
            <a:br>
              <a:rPr lang="en-US" sz="1600" kern="1200" dirty="0">
                <a:solidFill>
                  <a:schemeClr val="tx1"/>
                </a:solidFill>
                <a:effectLst/>
              </a:rPr>
            </a:br>
            <a:r>
              <a:rPr lang="en-US" sz="1600" kern="1200" dirty="0">
                <a:solidFill>
                  <a:schemeClr val="tx1"/>
                </a:solidFill>
                <a:effectLst/>
              </a:rPr>
              <a:t>Reconciliation of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sin of racism so important to the church, </a:t>
            </a:r>
            <a:r>
              <a:rPr lang="en-US" sz="1600" kern="1200" baseline="0" dirty="0" err="1">
                <a:solidFill>
                  <a:schemeClr val="tx1"/>
                </a:solidFill>
                <a:effectLst/>
              </a:rPr>
              <a:t>bc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process of reconciliation is change of heart and behavior</a:t>
            </a:r>
            <a:endParaRPr lang="en-US" sz="1600" kern="1200" dirty="0">
              <a:solidFill>
                <a:schemeClr val="tx1"/>
              </a:solidFill>
              <a:effectLst/>
            </a:endParaRP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62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So let me ask you:</a:t>
            </a:r>
          </a:p>
          <a:p>
            <a:pPr lvl="0"/>
            <a:r>
              <a:rPr lang="en-US" sz="1600" b="0" kern="1200" dirty="0">
                <a:solidFill>
                  <a:schemeClr val="tx1"/>
                </a:solidFill>
                <a:effectLst/>
              </a:rPr>
              <a:t>how or when did race in the church become personal for you? Or your community? how did you begin to feel the loss, the pain of who was missing?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Think about it for a minute or two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Those stories are going to </a:t>
            </a:r>
            <a:r>
              <a:rPr lang="en-US" sz="1600" b="1" kern="1200" dirty="0">
                <a:solidFill>
                  <a:schemeClr val="tx1"/>
                </a:solidFill>
                <a:effectLst/>
              </a:rPr>
              <a:t>differ significantly 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around the room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so I want us to hear someone else’s story </a:t>
            </a:r>
            <a:br>
              <a:rPr lang="en-US" sz="1600" kern="1200" baseline="0" dirty="0">
                <a:solidFill>
                  <a:schemeClr val="tx1"/>
                </a:solidFill>
                <a:effectLst/>
              </a:rPr>
            </a:br>
            <a:r>
              <a:rPr lang="en-US" sz="1600" kern="1200" dirty="0">
                <a:solidFill>
                  <a:schemeClr val="tx1"/>
                </a:solidFill>
                <a:effectLst/>
              </a:rPr>
              <a:t>Tell someone </a:t>
            </a:r>
            <a:r>
              <a:rPr lang="en-US" sz="1600" i="1" kern="1200" dirty="0">
                <a:solidFill>
                  <a:schemeClr val="tx1"/>
                </a:solidFill>
                <a:effectLst/>
              </a:rPr>
              <a:t>Doesn’t have to be the person next to you. </a:t>
            </a:r>
            <a:endParaRPr lang="en-US" sz="1600" kern="1200" dirty="0">
              <a:solidFill>
                <a:schemeClr val="tx1"/>
              </a:solidFill>
              <a:effectLst/>
            </a:endParaRP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1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I’m In these stories</a:t>
            </a:r>
            <a:r>
              <a:rPr lang="en-US" sz="16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ways individuals and communities are motivated for reconciliation. </a:t>
            </a:r>
            <a:br>
              <a:rPr lang="en-US" sz="16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6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I’m going to be </a:t>
            </a:r>
            <a:r>
              <a:rPr lang="en-US" sz="16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listeing</a:t>
            </a:r>
            <a:r>
              <a:rPr lang="en-US" sz="16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these stories over the next few days, for ways motivation and change of heart  are evoked; ways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church can begin to feel what’s missing, change their hearts, and long for this work amon</a:t>
            </a:r>
            <a:r>
              <a:rPr lang="en-US" sz="16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 ourselves and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world and culture we live and work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88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I’m going to be listening for that, because the Gathering of Leaders is usually a place to take home practical inspiration for growth and mission,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and because this question about how we notice what’s missing, how we feel the urgency, is explicitly an evangelism question, too.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15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this question about how we notice what’s missing, how we feel the urgency, is explicitly an evangelism question, too.</a:t>
            </a:r>
          </a:p>
          <a:p>
            <a:endParaRPr lang="en-US" sz="1600" kern="1200" dirty="0">
              <a:solidFill>
                <a:schemeClr val="tx1"/>
              </a:solidFill>
              <a:effectLst/>
            </a:endParaRP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We don’t reach out and tell the gospel story; share the grace, with people who aren’t already among us, if we don’t feel the pain of their absence.</a:t>
            </a:r>
          </a:p>
          <a:p>
            <a:endParaRPr lang="en-US" sz="1600" kern="1200" dirty="0">
              <a:solidFill>
                <a:schemeClr val="tx1"/>
              </a:solidFill>
              <a:effectLst/>
            </a:endParaRP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I'll be listening for one other thing, too.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83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I’m going to be listening for competence building tools, too.  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</a:rPr>
              <a:t>Because doubt of our own competence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– or of others competence - </a:t>
            </a:r>
            <a:endParaRPr lang="en-US" sz="1600" kern="1200" dirty="0">
              <a:solidFill>
                <a:schemeClr val="tx1"/>
              </a:solidFill>
              <a:effectLst/>
            </a:endParaRP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is one thing that often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holds us </a:t>
            </a:r>
            <a:r>
              <a:rPr lang="en-US" sz="1600" i="1" kern="1200" dirty="0">
                <a:solidFill>
                  <a:schemeClr val="tx1"/>
                </a:solidFill>
                <a:effectLst/>
              </a:rPr>
              <a:t>back 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from reconciliation, from addressing the sin of racism, or from evangelism and growth, 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even when we feel the need, the urgency, and the pain.</a:t>
            </a:r>
          </a:p>
          <a:p>
            <a:endParaRPr lang="en-US" sz="1600" dirty="0"/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From a lot of perspectives, and for a lot of different reasons, a growing, vital church, the reign of God, and the work of racial reconciliation can look overwhelming. 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93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How many of us are here this week because you just </a:t>
            </a:r>
            <a:r>
              <a:rPr lang="en-US" sz="1600" i="1" kern="1200" dirty="0">
                <a:solidFill>
                  <a:schemeClr val="tx1"/>
                </a:solidFill>
                <a:effectLst/>
              </a:rPr>
              <a:t>love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 to talk about race in the church?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How many of us are here because you love conversations about growth and mission?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How many of you think those are the same conversations?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Should be at least some of us in the third group, because we are here, after all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at a Gathering of Leaders which is always about strong, hope-filled, vision and passion for mission and growth (the numerical kind and the spiritual kind,)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and one where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&gt;&gt;&gt;&gt;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47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To my surprise, I have found the mandated anti-racism training builds my own competence – I learn history and vocabulary that let me feel like I can enter the conversation,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and that help me feel I can actually </a:t>
            </a:r>
            <a:r>
              <a:rPr lang="en-US" sz="1600" i="1" kern="1200" dirty="0">
                <a:solidFill>
                  <a:schemeClr val="tx1"/>
                </a:solidFill>
                <a:effectLst/>
              </a:rPr>
              <a:t>hear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 when I </a:t>
            </a:r>
            <a:r>
              <a:rPr lang="en-US" sz="1600" i="1" kern="1200" dirty="0">
                <a:solidFill>
                  <a:schemeClr val="tx1"/>
                </a:solidFill>
                <a:effectLst/>
              </a:rPr>
              <a:t>listen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. So I can see ways to advocate and barriers </a:t>
            </a:r>
            <a:r>
              <a:rPr lang="en-US" sz="1600" i="1" kern="1200" dirty="0">
                <a:solidFill>
                  <a:schemeClr val="tx1"/>
                </a:solidFill>
                <a:effectLst/>
              </a:rPr>
              <a:t>I</a:t>
            </a:r>
            <a:r>
              <a:rPr lang="en-US" sz="1600" i="0" kern="1200" baseline="0" dirty="0">
                <a:solidFill>
                  <a:schemeClr val="tx1"/>
                </a:solidFill>
                <a:effectLst/>
              </a:rPr>
              <a:t> can help remove</a:t>
            </a:r>
            <a:endParaRPr lang="en-US" sz="1600" kern="1200" dirty="0">
              <a:solidFill>
                <a:schemeClr val="tx1"/>
              </a:solidFill>
              <a:effectLst/>
            </a:endParaRP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And I’ve found that I can borrow competence.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I can borrow my competence in preaching and teaching and parish administration and at navigating the Gathering of Leaders format – to ask questions or take small actions that terrify or overwhelm me outside of those areas of competence</a:t>
            </a:r>
            <a:r>
              <a:rPr lang="en-US" sz="1600" kern="1200">
                <a:solidFill>
                  <a:schemeClr val="tx1"/>
                </a:solidFill>
                <a:effectLst/>
              </a:rPr>
              <a:t>. 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763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</a:rPr>
              <a:t>We’re doing this in a small way at Trinity.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</a:rPr>
              <a:t>Our “God’s Diversity Committee” is committed to </a:t>
            </a:r>
            <a:r>
              <a:rPr lang="en-US" sz="1600" b="1" kern="1200" dirty="0">
                <a:solidFill>
                  <a:schemeClr val="tx1"/>
                </a:solidFill>
                <a:effectLst/>
              </a:rPr>
              <a:t>building knowledge and awareness 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of the history and present reality of racism in the world and the church – a few coffee hours and evening events at a time – as well as helping people see some of the richness we are missing, and to long for it. And I do see parishioners begin to be more confident and competent in asking questions, identifying their longing for what’s missing among us, and volunteering actions – borrowing their competence at throwing parties or teaching Sunday School to try vulnerable conversations.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7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So let me leave you with one more question:</a:t>
            </a:r>
          </a:p>
          <a:p>
            <a:pPr lvl="0"/>
            <a:r>
              <a:rPr lang="en-US" sz="1600" b="1" kern="1200" dirty="0">
                <a:solidFill>
                  <a:schemeClr val="tx1"/>
                </a:solidFill>
                <a:effectLst/>
              </a:rPr>
              <a:t>what has helped to build </a:t>
            </a:r>
            <a:r>
              <a:rPr lang="en-US" sz="1600" b="1" i="1" kern="1200" dirty="0">
                <a:solidFill>
                  <a:schemeClr val="tx1"/>
                </a:solidFill>
                <a:effectLst/>
              </a:rPr>
              <a:t>your </a:t>
            </a:r>
            <a:r>
              <a:rPr lang="en-US" sz="1600" b="1" kern="1200" dirty="0">
                <a:solidFill>
                  <a:schemeClr val="tx1"/>
                </a:solidFill>
                <a:effectLst/>
              </a:rPr>
              <a:t>sense of competence, or that of your congregation/ministry, to address the gaps between our longing and the kingdom of God?</a:t>
            </a:r>
            <a:br>
              <a:rPr lang="en-US" sz="1600" b="1" kern="1200" dirty="0">
                <a:solidFill>
                  <a:schemeClr val="tx1"/>
                </a:solidFill>
                <a:effectLst/>
              </a:rPr>
            </a:br>
            <a:r>
              <a:rPr lang="en-US" sz="1600" b="1" kern="1200" dirty="0">
                <a:solidFill>
                  <a:schemeClr val="tx1"/>
                </a:solidFill>
                <a:effectLst/>
              </a:rPr>
              <a:t> </a:t>
            </a:r>
            <a:endParaRPr lang="en-US" sz="1600" kern="1200" dirty="0">
              <a:solidFill>
                <a:schemeClr val="tx1"/>
              </a:solidFill>
              <a:effectLst/>
            </a:endParaRPr>
          </a:p>
          <a:p>
            <a:pPr lvl="0"/>
            <a:r>
              <a:rPr lang="en-US" sz="1600" b="1" kern="1200" dirty="0">
                <a:solidFill>
                  <a:schemeClr val="tx1"/>
                </a:solidFill>
                <a:effectLst/>
              </a:rPr>
              <a:t>What competence can you “borrow” for the work of racial reconciliation? for the work of evangelism?</a:t>
            </a:r>
            <a:endParaRPr lang="en-US" sz="1600" kern="1200" dirty="0">
              <a:solidFill>
                <a:schemeClr val="tx1"/>
              </a:solidFill>
              <a:effectLst/>
            </a:endParaRP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[?? share with one other person]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64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I invite you to keep looking and listening these next couple of days for the stories of need and longing, </a:t>
            </a:r>
            <a:br>
              <a:rPr lang="en-US" sz="1600" kern="1200" dirty="0">
                <a:solidFill>
                  <a:schemeClr val="tx1"/>
                </a:solidFill>
                <a:effectLst/>
              </a:rPr>
            </a:br>
            <a:r>
              <a:rPr lang="en-US" sz="1600" kern="1200" dirty="0">
                <a:solidFill>
                  <a:schemeClr val="tx1"/>
                </a:solidFill>
                <a:effectLst/>
              </a:rPr>
              <a:t>and how we evoke those, </a:t>
            </a:r>
            <a:br>
              <a:rPr lang="en-US" sz="1600" kern="1200" dirty="0">
                <a:solidFill>
                  <a:schemeClr val="tx1"/>
                </a:solidFill>
                <a:effectLst/>
              </a:rPr>
            </a:br>
            <a:r>
              <a:rPr lang="en-US" sz="1600" kern="1200" dirty="0">
                <a:solidFill>
                  <a:schemeClr val="tx1"/>
                </a:solidFill>
                <a:effectLst/>
              </a:rPr>
              <a:t>and for the tools that build competence in the actions and of racial reconciliation.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Because those are the building blocks of the reign of God, of the mission we are called to, in partnership with Jesus.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92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2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and one where this year, </a:t>
            </a:r>
            <a:r>
              <a:rPr lang="en-US" sz="1600" b="1" kern="1200" dirty="0">
                <a:solidFill>
                  <a:schemeClr val="tx1"/>
                </a:solidFill>
                <a:effectLst/>
              </a:rPr>
              <a:t>the lens we are using 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to look for the call and reality of a growing, mission-focused church, is about race – constructed as it has been in the US – and reconciliation.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23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But I’m going to flip the lens just for a second, and notice that growth in any form may depend on our attention to race and reconciliation.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[Brookings headline: US will be “minority white” in 2045]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In 2020 – just two years from now – youth up to age 18 in the US will no longer be mostly white. In seventeen years – while we’re still in active ministry – the whole US demographic will change.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4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The people available for evangelism, for the growth of the gospel, and of the church, are increasingly younger, browner, and more radical than the evangelizers – than the church as we know it today.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In other words,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race is a growth issue.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82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future of the church may very well depend on the reconciling work that enables us to speak honestly in all dimensions about race, 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 the pain and sin of the human construction of “race”, 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on our ability to reflect the holy diversity – and the lack of human created barriers – of the reign of God in the daily life of our congregations.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not asking a lot of ourselves this week, are we?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7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We’re not asking a lot of ourselves this week, are we? 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Racial reconciliation is probably a lot like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“evangelism” in the Episcopal Church – great idea, hard to do because it’s countercultural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to 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the early 21</a:t>
            </a:r>
            <a:r>
              <a:rPr lang="en-US" sz="1600" kern="1200" baseline="30000" dirty="0">
                <a:solidFill>
                  <a:schemeClr val="tx1"/>
                </a:solidFill>
                <a:effectLst/>
              </a:rPr>
              <a:t>st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 century Episcopal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Church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 – in other words, in many of the places we call home.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It’s a topic that overwhelms me even as I’m eager for it, </a:t>
            </a:r>
            <a:br>
              <a:rPr lang="en-US" sz="1600" kern="1200" dirty="0">
                <a:solidFill>
                  <a:schemeClr val="tx1"/>
                </a:solidFill>
                <a:effectLst/>
              </a:rPr>
            </a:br>
            <a:r>
              <a:rPr lang="en-US" sz="1600" kern="1200" dirty="0">
                <a:solidFill>
                  <a:schemeClr val="tx1"/>
                </a:solidFill>
                <a:effectLst/>
              </a:rPr>
              <a:t>and a commitment to vulnerability that scares me – </a:t>
            </a:r>
            <a:br>
              <a:rPr lang="en-US" sz="1600" kern="1200" dirty="0">
                <a:solidFill>
                  <a:schemeClr val="tx1"/>
                </a:solidFill>
                <a:effectLst/>
              </a:rPr>
            </a:br>
            <a:r>
              <a:rPr lang="en-US" sz="1600" kern="1200" dirty="0">
                <a:solidFill>
                  <a:schemeClr val="tx1"/>
                </a:solidFill>
                <a:effectLst/>
              </a:rPr>
              <a:t>even as I long for it.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Anyone else?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9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I think that’s the big ask we are making of ourselves for these next couple days:</a:t>
            </a:r>
            <a:br>
              <a:rPr lang="en-US" sz="1600" kern="1200" dirty="0">
                <a:solidFill>
                  <a:schemeClr val="tx1"/>
                </a:solidFill>
                <a:effectLst/>
              </a:rPr>
            </a:br>
            <a:r>
              <a:rPr lang="en-US" sz="1600" kern="1200" dirty="0">
                <a:solidFill>
                  <a:schemeClr val="tx1"/>
                </a:solidFill>
                <a:effectLst/>
              </a:rPr>
              <a:t>vulnerability and longing for reconciliation; 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eagerness for the gospel that embraces that overwhelming feeling without denial. </a:t>
            </a:r>
          </a:p>
          <a:p>
            <a:br>
              <a:rPr lang="en-US" sz="1600" dirty="0"/>
            </a:br>
            <a:r>
              <a:rPr lang="en-US" sz="1600" dirty="0"/>
              <a:t>I'm</a:t>
            </a:r>
            <a:r>
              <a:rPr lang="en-US" sz="1600" baseline="0" dirty="0"/>
              <a:t> not here because I know where we are going from here,</a:t>
            </a:r>
          </a:p>
          <a:p>
            <a:r>
              <a:rPr lang="en-US" sz="1600" baseline="0" dirty="0"/>
              <a:t>but I can tell you a bit about how we got here.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93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The Gathering of Leaders Steering Committee makes an effort to find themes that help active, creative, </a:t>
            </a:r>
            <a:r>
              <a:rPr lang="en-US" sz="1600" kern="1200" dirty="0" err="1">
                <a:solidFill>
                  <a:schemeClr val="tx1"/>
                </a:solidFill>
                <a:effectLst/>
              </a:rPr>
              <a:t>youngerish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 leaders in the church think and talk about aspects of our common life that shape how we proclaim the gospel,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and are at least somewhat timely.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So discussion of this theme started in 2016, if not sooner,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in part in response to the call of our (then recently elected) Presiding Bishop for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attention to racial </a:t>
            </a:r>
            <a:r>
              <a:rPr lang="en-US" sz="1600" kern="1200" baseline="0" dirty="0" err="1">
                <a:solidFill>
                  <a:schemeClr val="tx1"/>
                </a:solidFill>
                <a:effectLst/>
              </a:rPr>
              <a:t>reconcilation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, 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and the 2015 General Convention’s call for more anti-racism work and resources.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But for me there’s another piece to the story.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</a:rPr>
              <a:t>How many of us have been to a Gathering of Leaders event before?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2CA8C-C60D-F64C-BD3A-C6D99755C2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4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9B65-C42C-AA4A-B0E7-2163302962C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3754-0A73-B74D-BD2E-07E78C49CF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9B65-C42C-AA4A-B0E7-2163302962C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3754-0A73-B74D-BD2E-07E78C49CF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9B65-C42C-AA4A-B0E7-2163302962C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3754-0A73-B74D-BD2E-07E78C49CF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9B65-C42C-AA4A-B0E7-2163302962C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3754-0A73-B74D-BD2E-07E78C49CF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9B65-C42C-AA4A-B0E7-2163302962C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3754-0A73-B74D-BD2E-07E78C49CF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9B65-C42C-AA4A-B0E7-2163302962C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3754-0A73-B74D-BD2E-07E78C49CF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9B65-C42C-AA4A-B0E7-2163302962C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3754-0A73-B74D-BD2E-07E78C49CF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9B65-C42C-AA4A-B0E7-2163302962C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3754-0A73-B74D-BD2E-07E78C49CF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9B65-C42C-AA4A-B0E7-2163302962C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3754-0A73-B74D-BD2E-07E78C49CF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9B65-C42C-AA4A-B0E7-2163302962C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3754-0A73-B74D-BD2E-07E78C49CF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9B65-C42C-AA4A-B0E7-2163302962C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3754-0A73-B74D-BD2E-07E78C49CF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A9B65-C42C-AA4A-B0E7-2163302962C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33754-0A73-B74D-BD2E-07E78C49C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4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857250"/>
            <a:ext cx="6858000" cy="17907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Racial Reconciliation</a:t>
            </a:r>
            <a:br>
              <a:rPr lang="en-US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Discipleship and Mission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4643113"/>
            <a:ext cx="6858000" cy="775881"/>
          </a:xfrm>
        </p:spPr>
        <p:txBody>
          <a:bodyPr>
            <a:normAutofit lnSpcReduction="10000"/>
          </a:bodyPr>
          <a:lstStyle/>
          <a:p>
            <a:r>
              <a:rPr lang="en-US" sz="2700" dirty="0">
                <a:solidFill>
                  <a:schemeClr val="accent5">
                    <a:lumMod val="50000"/>
                  </a:schemeClr>
                </a:solidFill>
              </a:rPr>
              <a:t>New England Gathering</a:t>
            </a:r>
            <a:br>
              <a:rPr lang="en-US" sz="27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700" dirty="0">
                <a:solidFill>
                  <a:schemeClr val="accent5">
                    <a:lumMod val="50000"/>
                  </a:schemeClr>
                </a:solidFill>
              </a:rPr>
              <a:t>September 2018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11" y="3019097"/>
            <a:ext cx="3169579" cy="93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30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your first Gathering of Leaders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2327" b="14980"/>
          <a:stretch/>
        </p:blipFill>
        <p:spPr>
          <a:xfrm>
            <a:off x="2995298" y="1830130"/>
            <a:ext cx="6455274" cy="255108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30286" y="4971236"/>
            <a:ext cx="36503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11325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300"/>
              <a:t>who </a:t>
            </a:r>
            <a:r>
              <a:rPr lang="en-US" sz="3300" dirty="0"/>
              <a:t>did you see?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30286" y="4495513"/>
            <a:ext cx="36503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11325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300" dirty="0"/>
              <a:t>what did you see?</a:t>
            </a:r>
          </a:p>
        </p:txBody>
      </p:sp>
    </p:spTree>
    <p:extLst>
      <p:ext uri="{BB962C8B-B14F-4D97-AF65-F5344CB8AC3E}">
        <p14:creationId xmlns:p14="http://schemas.microsoft.com/office/powerpoint/2010/main" val="1144908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your first Gathering of Leaders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2327" b="14980"/>
          <a:stretch/>
        </p:blipFill>
        <p:spPr>
          <a:xfrm>
            <a:off x="2995298" y="1830130"/>
            <a:ext cx="6455274" cy="255108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30286" y="4971236"/>
            <a:ext cx="36503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11325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300"/>
              <a:t>who </a:t>
            </a:r>
            <a:r>
              <a:rPr lang="en-US" sz="3300" dirty="0"/>
              <a:t>did you see?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30286" y="4495513"/>
            <a:ext cx="36503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11325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300" dirty="0"/>
              <a:t>what did you see?</a:t>
            </a:r>
          </a:p>
        </p:txBody>
      </p:sp>
    </p:spTree>
    <p:extLst>
      <p:ext uri="{BB962C8B-B14F-4D97-AF65-F5344CB8AC3E}">
        <p14:creationId xmlns:p14="http://schemas.microsoft.com/office/powerpoint/2010/main" val="1549401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your first Gathering of Leaders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2327" b="14980"/>
          <a:stretch/>
        </p:blipFill>
        <p:spPr>
          <a:xfrm>
            <a:off x="2995298" y="1830130"/>
            <a:ext cx="6455274" cy="255108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30286" y="4971236"/>
            <a:ext cx="36503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11325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300"/>
              <a:t>who </a:t>
            </a:r>
            <a:r>
              <a:rPr lang="en-US" sz="3300" dirty="0"/>
              <a:t>did you see?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30286" y="4495513"/>
            <a:ext cx="36503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11325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300" dirty="0"/>
              <a:t>what did you see?</a:t>
            </a:r>
          </a:p>
        </p:txBody>
      </p:sp>
    </p:spTree>
    <p:extLst>
      <p:ext uri="{BB962C8B-B14F-4D97-AF65-F5344CB8AC3E}">
        <p14:creationId xmlns:p14="http://schemas.microsoft.com/office/powerpoint/2010/main" val="996708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0550" y="1181323"/>
            <a:ext cx="3810443" cy="4679150"/>
          </a:xfrm>
        </p:spPr>
        <p:txBody>
          <a:bodyPr>
            <a:normAutofit/>
          </a:bodyPr>
          <a:lstStyle/>
          <a:p>
            <a:r>
              <a:rPr lang="en-US" sz="2800" dirty="0"/>
              <a:t>Until we feel the pain – </a:t>
            </a:r>
            <a:br>
              <a:rPr lang="en-US" sz="2800" dirty="0"/>
            </a:br>
            <a:r>
              <a:rPr lang="en-US" sz="2800" dirty="0"/>
              <a:t>truly feel brokenness or incompleteness, </a:t>
            </a:r>
            <a:br>
              <a:rPr lang="en-US" sz="2800" dirty="0"/>
            </a:br>
            <a:r>
              <a:rPr lang="en-US" sz="2800" i="1" dirty="0"/>
              <a:t>miss</a:t>
            </a:r>
            <a:r>
              <a:rPr lang="en-US" sz="2800" dirty="0"/>
              <a:t> the people who are missing,</a:t>
            </a:r>
            <a:br>
              <a:rPr lang="en-US" sz="2800" dirty="0"/>
            </a:b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we won’t evangelize,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and we won’t heal.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3349"/>
          <a:stretch/>
        </p:blipFill>
        <p:spPr>
          <a:xfrm>
            <a:off x="1787156" y="1181322"/>
            <a:ext cx="4064522" cy="264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00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Reconciliation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950" y="3365375"/>
            <a:ext cx="7886700" cy="115587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>
                <a:solidFill>
                  <a:srgbClr val="113250"/>
                </a:solidFill>
              </a:rPr>
              <a:t>requires feeling the pain my sin causes me,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>
                <a:solidFill>
                  <a:srgbClr val="113250"/>
                </a:solidFill>
              </a:rPr>
              <a:t>so my heart begins to change, able to make amends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1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266950" y="857250"/>
            <a:ext cx="8115300" cy="2333878"/>
            <a:chOff x="990600" y="0"/>
            <a:chExt cx="10820400" cy="31118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0346" y="0"/>
              <a:ext cx="4390654" cy="2746712"/>
            </a:xfrm>
            <a:prstGeom prst="rect">
              <a:avLst/>
            </a:prstGeom>
          </p:spPr>
        </p:pic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990600" y="1978025"/>
              <a:ext cx="10515600" cy="1133812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 baseline="0">
                  <a:solidFill>
                    <a:srgbClr val="113250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 baseline="0">
                  <a:solidFill>
                    <a:srgbClr val="11325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 baseline="0">
                  <a:solidFill>
                    <a:srgbClr val="11325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rgbClr val="11325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rgbClr val="11325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100" dirty="0"/>
                <a:t>requires repentance, </a:t>
              </a:r>
              <a:br>
                <a:rPr lang="en-US" sz="2100" dirty="0"/>
              </a:br>
              <a:r>
                <a:rPr lang="en-US" sz="2100" dirty="0"/>
                <a:t>requires a change of heart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endParaRPr lang="en-US" sz="21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66951" y="3943314"/>
            <a:ext cx="8024037" cy="1743075"/>
            <a:chOff x="990600" y="4114750"/>
            <a:chExt cx="10698716" cy="23241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6816" y="4114750"/>
              <a:ext cx="3492500" cy="2324100"/>
            </a:xfrm>
            <a:prstGeom prst="rect">
              <a:avLst/>
            </a:prstGeom>
          </p:spPr>
        </p:pic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990600" y="4885334"/>
              <a:ext cx="10515600" cy="844304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 baseline="0">
                  <a:solidFill>
                    <a:srgbClr val="113250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 baseline="0">
                  <a:solidFill>
                    <a:srgbClr val="11325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 baseline="0">
                  <a:solidFill>
                    <a:srgbClr val="11325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rgbClr val="11325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rgbClr val="11325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100" dirty="0"/>
                <a:t>ask to repair the relationship; ask forgiveness.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endParaRPr lang="en-US" sz="2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029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6446" y="1862027"/>
            <a:ext cx="7886700" cy="3588488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/>
              <a:t>How or when did race/ethnicity in the church become personal for you?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 did your heart change?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892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6446" y="1862027"/>
            <a:ext cx="7886700" cy="3588488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/>
              <a:t>How or when did race/ethnicity in the church become personal for you?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 did your heart change?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04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6446" y="1862027"/>
            <a:ext cx="7886700" cy="358848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How or when did race/ethnicity in the church become personal for you?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 did your heart change?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52650" y="113109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11325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/>
              <a:t>Listen for these stories</a:t>
            </a:r>
          </a:p>
        </p:txBody>
      </p:sp>
    </p:spTree>
    <p:extLst>
      <p:ext uri="{BB962C8B-B14F-4D97-AF65-F5344CB8AC3E}">
        <p14:creationId xmlns:p14="http://schemas.microsoft.com/office/powerpoint/2010/main" val="1121003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232297"/>
            <a:ext cx="7886700" cy="994172"/>
          </a:xfrm>
        </p:spPr>
        <p:txBody>
          <a:bodyPr/>
          <a:lstStyle/>
          <a:p>
            <a:r>
              <a:rPr lang="en-US" dirty="0"/>
              <a:t>Evangelism, too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226470"/>
            <a:ext cx="7886700" cy="112871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How do we notice who’s missing?  </a:t>
            </a:r>
            <a:br>
              <a:rPr lang="en-US" dirty="0"/>
            </a:br>
            <a:r>
              <a:rPr lang="en-US" dirty="0"/>
              <a:t>How do we feel the urgency?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52650" y="1097756"/>
            <a:ext cx="8192830" cy="3810500"/>
            <a:chOff x="838200" y="320675"/>
            <a:chExt cx="10923773" cy="5080666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838200" y="3487757"/>
              <a:ext cx="10515600" cy="1913584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 baseline="0">
                  <a:solidFill>
                    <a:srgbClr val="113250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 baseline="0">
                  <a:solidFill>
                    <a:srgbClr val="11325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 baseline="0">
                  <a:solidFill>
                    <a:srgbClr val="11325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rgbClr val="11325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rgbClr val="11325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100" dirty="0"/>
                <a:t>We don’t reach out and tell the gospel story and share the grace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100" dirty="0"/>
                <a:t>with people who aren’t already among us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100" dirty="0"/>
                <a:t>if we don’t feel the pain of their absence.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endParaRPr lang="en-US" sz="21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1973" y="320675"/>
              <a:ext cx="5080000" cy="300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225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5181" y="2149273"/>
            <a:ext cx="6149606" cy="326350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Doubt of our own competence  (or of others!)</a:t>
            </a:r>
            <a:br>
              <a:rPr lang="en-US" dirty="0"/>
            </a:br>
            <a:r>
              <a:rPr lang="en-US" dirty="0"/>
              <a:t>can hold us back from reconciliation,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from addressing the sin of racism,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or from evangelism and growth,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even once we feel the need, the urgency, and the pain.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762" y="2637763"/>
            <a:ext cx="2205421" cy="279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74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2" r="6837"/>
          <a:stretch/>
        </p:blipFill>
        <p:spPr>
          <a:xfrm>
            <a:off x="7177198" y="2872496"/>
            <a:ext cx="2408276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7" r="34671"/>
          <a:stretch/>
        </p:blipFill>
        <p:spPr>
          <a:xfrm>
            <a:off x="2840127" y="2872496"/>
            <a:ext cx="2246128" cy="2286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7198" y="1574949"/>
            <a:ext cx="2369128" cy="391502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000"/>
              <a:t>Let’s talk about mission</a:t>
            </a:r>
            <a:endParaRPr lang="en-US" sz="3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152652" y="1574949"/>
            <a:ext cx="3758609" cy="39150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rgbClr val="113250"/>
                </a:solidFill>
              </a:rPr>
              <a:t>Let’s talk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rgbClr val="113250"/>
                </a:solidFill>
              </a:rPr>
              <a:t>about race!</a:t>
            </a:r>
          </a:p>
        </p:txBody>
      </p:sp>
      <p:sp>
        <p:nvSpPr>
          <p:cNvPr id="7" name="Left-Right Arrow 6"/>
          <p:cNvSpPr/>
          <p:nvPr/>
        </p:nvSpPr>
        <p:spPr>
          <a:xfrm>
            <a:off x="5531083" y="1806289"/>
            <a:ext cx="1192238" cy="52753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179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9225" b="11008"/>
          <a:stretch/>
        </p:blipFill>
        <p:spPr>
          <a:xfrm>
            <a:off x="6096002" y="1149924"/>
            <a:ext cx="4114799" cy="2153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226471"/>
            <a:ext cx="7886700" cy="991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/>
              <a:t>You can build competence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152650" y="3712092"/>
            <a:ext cx="7886700" cy="143805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1132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1132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1132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11325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1132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dirty="0"/>
              <a:t>And you can borrow competence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690" y="6000751"/>
            <a:ext cx="2563111" cy="2563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830" y="3797431"/>
            <a:ext cx="3083138" cy="176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6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289" y="3858222"/>
            <a:ext cx="3992525" cy="1958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of Competence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the knowledge and awareness of history and reality a few coffee hours and classes at a time</a:t>
            </a:r>
          </a:p>
          <a:p>
            <a:r>
              <a:rPr lang="en-US" dirty="0"/>
              <a:t>I don’t know how to fight racism, but I do know how to throw a children’s party</a:t>
            </a:r>
          </a:p>
          <a:p>
            <a:r>
              <a:rPr lang="en-US" dirty="0"/>
              <a:t>I don’t know how to understand structural racism, but I do know how to write to my congressperson.</a:t>
            </a:r>
          </a:p>
        </p:txBody>
      </p:sp>
    </p:spTree>
    <p:extLst>
      <p:ext uri="{BB962C8B-B14F-4D97-AF65-F5344CB8AC3E}">
        <p14:creationId xmlns:p14="http://schemas.microsoft.com/office/powerpoint/2010/main" val="92342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of Competence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has helped to build </a:t>
            </a:r>
            <a:r>
              <a:rPr lang="en-US" i="1" dirty="0"/>
              <a:t>your</a:t>
            </a:r>
            <a:r>
              <a:rPr lang="en-US" dirty="0"/>
              <a:t> sense of competence, </a:t>
            </a:r>
            <a:br>
              <a:rPr lang="en-US" dirty="0"/>
            </a:br>
            <a:r>
              <a:rPr lang="en-US" dirty="0"/>
              <a:t>or that of your congregation/ministry, </a:t>
            </a:r>
            <a:br>
              <a:rPr lang="en-US" dirty="0"/>
            </a:br>
            <a:r>
              <a:rPr lang="en-US" dirty="0"/>
              <a:t>to address the gaps between our longing and the kingdom of God? </a:t>
            </a:r>
          </a:p>
          <a:p>
            <a:endParaRPr lang="en-US" dirty="0"/>
          </a:p>
          <a:p>
            <a:r>
              <a:rPr lang="en-US" dirty="0"/>
              <a:t>What competence do you already have that you can “borrow” </a:t>
            </a:r>
            <a:br>
              <a:rPr lang="en-US" dirty="0"/>
            </a:br>
            <a:r>
              <a:rPr lang="en-US" dirty="0"/>
              <a:t>for the work of racial reconciliation? </a:t>
            </a:r>
            <a:br>
              <a:rPr lang="en-US" dirty="0"/>
            </a:br>
            <a:r>
              <a:rPr lang="en-US" dirty="0"/>
              <a:t>for the work of evangelism?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42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 kingdom come….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9910" y="1977089"/>
            <a:ext cx="3839441" cy="35128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Keep listening for the stories of longing</a:t>
            </a:r>
            <a:br>
              <a:rPr lang="en-US" dirty="0"/>
            </a:br>
            <a:endParaRPr lang="en-US" dirty="0"/>
          </a:p>
          <a:p>
            <a:r>
              <a:rPr lang="en-US" dirty="0"/>
              <a:t>Learn to evoke those stories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Keep looking for tools of competence, built or borrowed.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1" y="1977088"/>
            <a:ext cx="3932963" cy="246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1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857250"/>
            <a:ext cx="6858000" cy="17907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Racial Reconciliation</a:t>
            </a:r>
            <a:br>
              <a:rPr lang="en-US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Discipleship and Mission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4643113"/>
            <a:ext cx="6858000" cy="775881"/>
          </a:xfrm>
        </p:spPr>
        <p:txBody>
          <a:bodyPr>
            <a:normAutofit lnSpcReduction="10000"/>
          </a:bodyPr>
          <a:lstStyle/>
          <a:p>
            <a:r>
              <a:rPr lang="en-US" sz="2700" dirty="0">
                <a:solidFill>
                  <a:schemeClr val="accent5">
                    <a:lumMod val="50000"/>
                  </a:schemeClr>
                </a:solidFill>
              </a:rPr>
              <a:t>New England Gathering</a:t>
            </a:r>
            <a:br>
              <a:rPr lang="en-US" sz="27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700" dirty="0">
                <a:solidFill>
                  <a:schemeClr val="accent5">
                    <a:lumMod val="50000"/>
                  </a:schemeClr>
                </a:solidFill>
              </a:rPr>
              <a:t>September 2018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11" y="3019097"/>
            <a:ext cx="3169579" cy="93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28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9603" y="2196953"/>
            <a:ext cx="4736805" cy="361199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This year, the lens we are using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to look at a growing, mission-focused church is about race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– constructed as it has been in the US – and reconciliation.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722" y="1248776"/>
            <a:ext cx="2139282" cy="629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226" y="1877976"/>
            <a:ext cx="4122775" cy="4122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2817" t="10543" r="13307" b="6047"/>
          <a:stretch/>
        </p:blipFill>
        <p:spPr>
          <a:xfrm>
            <a:off x="4715219" y="6985175"/>
            <a:ext cx="3285461" cy="429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77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857251"/>
            <a:ext cx="2143125" cy="21431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378" y="1383563"/>
            <a:ext cx="5087679" cy="410641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/>
              <a:t>Growth may </a:t>
            </a:r>
            <a:r>
              <a:rPr lang="en-US" sz="2400" b="1" dirty="0"/>
              <a:t>depend</a:t>
            </a:r>
            <a:r>
              <a:rPr lang="en-US" sz="2400" dirty="0"/>
              <a:t> on our attention to race and reconciliation.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44" y="2464594"/>
            <a:ext cx="7543800" cy="3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7861" y="1075459"/>
            <a:ext cx="6794204" cy="194829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50" dirty="0"/>
              <a:t>The people available for evangelism are increasingly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50" dirty="0"/>
              <a:t>younger, browner, and more radical than the evangelizers – than the church as we know it today.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857251"/>
            <a:ext cx="1913861" cy="1913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9610" y="3791837"/>
            <a:ext cx="4768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13250"/>
                </a:solidFill>
              </a:rPr>
              <a:t>Race is a growth issue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699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The future of the church requires reconciling work that enables us to speak honestly in all dimensions about race,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and about the pain and sin of the human construction of “race”.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And on how we reflect the holy diversity of the reign of God in the daily life of our congregations.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11650" y="1287869"/>
            <a:ext cx="4768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13250"/>
                </a:solidFill>
              </a:rPr>
              <a:t>Race is a growth issue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9688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2" y="1527101"/>
            <a:ext cx="4041479" cy="172247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700" dirty="0"/>
              <a:t>Race and reconciliation may feel a lot like “evangelism”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479" y="1131094"/>
            <a:ext cx="3810000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2651" y="3249577"/>
            <a:ext cx="40414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113250"/>
                </a:solidFill>
              </a:rPr>
              <a:t>Overwhelming even when I’m eager</a:t>
            </a:r>
          </a:p>
          <a:p>
            <a:endParaRPr lang="en-US" sz="2100" dirty="0">
              <a:solidFill>
                <a:srgbClr val="113250"/>
              </a:solidFill>
            </a:endParaRPr>
          </a:p>
          <a:p>
            <a:r>
              <a:rPr lang="en-US" sz="2100" dirty="0">
                <a:solidFill>
                  <a:srgbClr val="113250"/>
                </a:solidFill>
              </a:rPr>
              <a:t>Requires vulnerability</a:t>
            </a:r>
          </a:p>
          <a:p>
            <a:endParaRPr lang="en-US" sz="2100" dirty="0">
              <a:solidFill>
                <a:srgbClr val="113250"/>
              </a:solidFill>
            </a:endParaRPr>
          </a:p>
          <a:p>
            <a:r>
              <a:rPr lang="en-US" sz="2100" dirty="0">
                <a:solidFill>
                  <a:srgbClr val="113250"/>
                </a:solidFill>
              </a:rPr>
              <a:t>Scary even as I long for it.</a:t>
            </a:r>
          </a:p>
        </p:txBody>
      </p:sp>
    </p:spTree>
    <p:extLst>
      <p:ext uri="{BB962C8B-B14F-4D97-AF65-F5344CB8AC3E}">
        <p14:creationId xmlns:p14="http://schemas.microsoft.com/office/powerpoint/2010/main" val="120523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Ask for this week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Vulnerability and longing for reconciliation</a:t>
            </a:r>
          </a:p>
          <a:p>
            <a:r>
              <a:rPr lang="en-US" dirty="0"/>
              <a:t>Eagerness for the gospel that embraces that overwhelming feeling without denial.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559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we get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950" y="3778892"/>
            <a:ext cx="7886700" cy="145077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This theme responds to</a:t>
            </a:r>
          </a:p>
          <a:p>
            <a:r>
              <a:rPr lang="en-US" dirty="0"/>
              <a:t>the call of our Presiding Bishop</a:t>
            </a:r>
          </a:p>
          <a:p>
            <a:r>
              <a:rPr lang="en-US" dirty="0"/>
              <a:t>and the 2015 General Convention’s call for more anti-racism work and resources.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266950" y="1565026"/>
            <a:ext cx="7886700" cy="2067323"/>
            <a:chOff x="990600" y="943700"/>
            <a:chExt cx="10515600" cy="2756430"/>
          </a:xfrm>
        </p:grpSpPr>
        <p:sp>
          <p:nvSpPr>
            <p:cNvPr id="4" name="Content Placeholder 2"/>
            <p:cNvSpPr txBox="1">
              <a:spLocks/>
            </p:cNvSpPr>
            <p:nvPr/>
          </p:nvSpPr>
          <p:spPr>
            <a:xfrm>
              <a:off x="990600" y="1978025"/>
              <a:ext cx="10515600" cy="1722105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 baseline="0">
                  <a:solidFill>
                    <a:srgbClr val="113250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 baseline="0">
                  <a:solidFill>
                    <a:srgbClr val="11325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 baseline="0">
                  <a:solidFill>
                    <a:srgbClr val="11325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rgbClr val="11325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rgbClr val="11325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100" dirty="0"/>
                <a:t>themes that help active, creative, leaders in the church think about what shapes how we proclaim the gospel</a:t>
              </a:r>
            </a:p>
            <a:p>
              <a:r>
                <a:rPr lang="en-US" sz="2100" dirty="0"/>
                <a:t>timely.</a:t>
              </a:r>
            </a:p>
          </p:txBody>
        </p:sp>
        <p:pic>
          <p:nvPicPr>
            <p:cNvPr id="5" name="Content Placeholder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846" y="943700"/>
              <a:ext cx="2852376" cy="838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462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878</TotalTime>
  <Words>1760</Words>
  <Application>Microsoft Office PowerPoint</Application>
  <PresentationFormat>Widescreen</PresentationFormat>
  <Paragraphs>194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Racial Reconciliation Discipleship and 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Big Ask for this week</vt:lpstr>
      <vt:lpstr>How did we get here?</vt:lpstr>
      <vt:lpstr>At your first Gathering of Leaders</vt:lpstr>
      <vt:lpstr>At your first Gathering of Leaders</vt:lpstr>
      <vt:lpstr>At your first Gathering of Leaders</vt:lpstr>
      <vt:lpstr>Until we feel the pain –  truly feel brokenness or incompleteness,  miss the people who are missing,   we won’t evangelize,   and we won’t heal. </vt:lpstr>
      <vt:lpstr>Reconciliation</vt:lpstr>
      <vt:lpstr>How or when did race/ethnicity in the church become personal for you?   How did your heart change? </vt:lpstr>
      <vt:lpstr>How or when did race/ethnicity in the church become personal for you?   How did your heart change? </vt:lpstr>
      <vt:lpstr>How or when did race/ethnicity in the church become personal for you?   How did your heart change?</vt:lpstr>
      <vt:lpstr>Evangelism, too</vt:lpstr>
      <vt:lpstr>Competence</vt:lpstr>
      <vt:lpstr>Competence</vt:lpstr>
      <vt:lpstr>Tools of Competence</vt:lpstr>
      <vt:lpstr>Tools of Competence</vt:lpstr>
      <vt:lpstr>Thy kingdom come….</vt:lpstr>
      <vt:lpstr>Racial Reconciliation Discipleship and Mission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 Mellott</dc:creator>
  <cp:lastModifiedBy>Haley Bankey</cp:lastModifiedBy>
  <cp:revision>75</cp:revision>
  <cp:lastPrinted>2018-09-24T16:07:57Z</cp:lastPrinted>
  <dcterms:created xsi:type="dcterms:W3CDTF">2017-04-22T13:35:41Z</dcterms:created>
  <dcterms:modified xsi:type="dcterms:W3CDTF">2018-09-24T20:04:44Z</dcterms:modified>
</cp:coreProperties>
</file>