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67" r:id="rId3"/>
    <p:sldId id="257" r:id="rId4"/>
    <p:sldId id="258" r:id="rId5"/>
    <p:sldId id="259" r:id="rId6"/>
    <p:sldId id="260" r:id="rId7"/>
    <p:sldId id="268" r:id="rId8"/>
    <p:sldId id="261" r:id="rId9"/>
    <p:sldId id="262" r:id="rId10"/>
    <p:sldId id="263" r:id="rId11"/>
    <p:sldId id="283" r:id="rId12"/>
    <p:sldId id="281" r:id="rId13"/>
    <p:sldId id="272" r:id="rId14"/>
    <p:sldId id="269" r:id="rId15"/>
    <p:sldId id="270" r:id="rId16"/>
    <p:sldId id="271" r:id="rId17"/>
    <p:sldId id="282" r:id="rId18"/>
    <p:sldId id="265" r:id="rId19"/>
    <p:sldId id="284" r:id="rId20"/>
    <p:sldId id="266" r:id="rId21"/>
    <p:sldId id="279" r:id="rId22"/>
    <p:sldId id="273" r:id="rId23"/>
    <p:sldId id="274" r:id="rId24"/>
    <p:sldId id="275" r:id="rId25"/>
    <p:sldId id="277" r:id="rId26"/>
    <p:sldId id="276" r:id="rId27"/>
    <p:sldId id="278" r:id="rId28"/>
    <p:sldId id="280" r:id="rId29"/>
    <p:sldId id="286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22" autoAdjust="0"/>
    <p:restoredTop sz="86437" autoAdjust="0"/>
  </p:normalViewPr>
  <p:slideViewPr>
    <p:cSldViewPr snapToGrid="0" snapToObjects="1">
      <p:cViewPr varScale="1">
        <p:scale>
          <a:sx n="71" d="100"/>
          <a:sy n="71" d="100"/>
        </p:scale>
        <p:origin x="143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2DAB9-521F-8940-8A0C-23E9B14DDA6F}" type="datetimeFigureOut">
              <a:rPr lang="en-US" smtClean="0"/>
              <a:pPr/>
              <a:t>9/25/2018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0C311-F935-F243-BD02-0ED3ABA74F3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St. James in the Woods 65 miles east of</a:t>
            </a:r>
            <a:r>
              <a:rPr lang="en-US" baseline="0" dirty="0"/>
              <a:t> NYC.</a:t>
            </a:r>
            <a:r>
              <a:rPr lang="en-US" dirty="0"/>
              <a:t> Tell the story of taking this picture.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0C311-F935-F243-BD02-0ED3ABA74F3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0C311-F935-F243-BD02-0ED3ABA74F3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0C311-F935-F243-BD02-0ED3ABA74F3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85% White.  Wedding</a:t>
            </a:r>
            <a:r>
              <a:rPr lang="en-US" baseline="0" dirty="0"/>
              <a:t> – Mother of the bride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0C311-F935-F243-BD02-0ED3ABA74F3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Political leanings of Suffolk.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0C311-F935-F243-BD02-0ED3ABA74F3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Hamlet of Brookhaven - exurban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0C311-F935-F243-BD02-0ED3ABA74F3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</a:t>
            </a:r>
            <a:r>
              <a:rPr lang="en-US" baseline="0" dirty="0"/>
              <a:t> of it is the </a:t>
            </a:r>
            <a:r>
              <a:rPr lang="en-US" baseline="0" dirty="0" err="1"/>
              <a:t>Werthiem</a:t>
            </a:r>
            <a:r>
              <a:rPr lang="en-US" baseline="0" dirty="0"/>
              <a:t> National Preserve.  Post Morrow Foundation.  St. James Edgar Ave. property forever green.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0C311-F935-F243-BD02-0ED3ABA74F3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If only we had as many deer as</a:t>
            </a:r>
            <a:r>
              <a:rPr lang="en-US" baseline="0" dirty="0"/>
              <a:t> people.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0C311-F935-F243-BD02-0ED3ABA74F3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10 out of 22 of us were people of color.  Diversity</a:t>
            </a:r>
            <a:r>
              <a:rPr lang="en-US" baseline="0" dirty="0"/>
              <a:t> </a:t>
            </a:r>
            <a:r>
              <a:rPr lang="en-US" dirty="0"/>
              <a:t>was celebrated.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0C311-F935-F243-BD02-0ED3ABA74F3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 was the same way.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0C311-F935-F243-BD02-0ED3ABA74F3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Shared this on Church’s FB page in 2013.  A reminde</a:t>
            </a:r>
            <a:r>
              <a:rPr lang="en-US" baseline="0" dirty="0"/>
              <a:t>r of how divided we are.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0C311-F935-F243-BD02-0ED3ABA74F3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I’m a child of Brooklyn.</a:t>
            </a:r>
            <a:r>
              <a:rPr lang="en-US" baseline="0" dirty="0"/>
              <a:t>  Haitian immigrants.  The diversity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0C311-F935-F243-BD02-0ED3ABA74F3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 Episcopal Churches + 1 Lutheran Church Read</a:t>
            </a:r>
            <a:r>
              <a:rPr lang="en-US" baseline="0" dirty="0"/>
              <a:t> as our Lenten Study in 2017.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0C311-F935-F243-BD02-0ED3ABA74F3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Birthday celebration It’s always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0C311-F935-F243-BD02-0ED3ABA74F3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Diversity of congregation – 10 different zip codes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0C311-F935-F243-BD02-0ED3ABA74F3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had 3 black families.  </a:t>
            </a:r>
            <a:r>
              <a:rPr lang="en-US" dirty="0" err="1"/>
              <a:t>Alexandres</a:t>
            </a:r>
            <a:r>
              <a:rPr lang="en-US" dirty="0"/>
              <a:t> were the 4</a:t>
            </a:r>
            <a:r>
              <a:rPr lang="en-US" baseline="30000" dirty="0"/>
              <a:t>th</a:t>
            </a:r>
            <a:r>
              <a:rPr lang="en-US" dirty="0"/>
              <a:t>.  4</a:t>
            </a:r>
            <a:r>
              <a:rPr lang="en-US" baseline="0" dirty="0"/>
              <a:t> more. 3 interracial couples, 1 Indian from Guyana.  We’ve become more diverse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0C311-F935-F243-BD02-0ED3ABA74F3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0C311-F935-F243-BD02-0ED3ABA74F3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Star Trek. TOS – Let That Be Your Last Battlefield Enterprise -Terra Prime episode  Seeing Selma  Showing </a:t>
            </a:r>
            <a:r>
              <a:rPr lang="en-US" dirty="0" err="1"/>
              <a:t>Zootopia</a:t>
            </a:r>
            <a:r>
              <a:rPr lang="en-US" dirty="0"/>
              <a:t>  Video from Christ Church Cathedral, Indianapolis – Sharing our Stories: Christ Church Cathedral responds to a Summer of Racism.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0C311-F935-F243-BD02-0ED3ABA74F3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Ethnic and Cultural Heritage Dinner – We</a:t>
            </a:r>
            <a:r>
              <a:rPr lang="en-US" baseline="0" dirty="0"/>
              <a:t> like to eat!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0C311-F935-F243-BD02-0ED3ABA74F3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Reflecting</a:t>
            </a:r>
            <a:r>
              <a:rPr lang="en-US" baseline="0" dirty="0"/>
              <a:t> this in the preaching.  The week before doubting week of Trump going on about the Birth Certificate and they finally showed it.  I asked if his father was from Germany or Norway, would there be doubts.  Thomas The week Zimmerman acquitted, the next week the reading was Good Samaritan.  He did not see </a:t>
            </a:r>
            <a:r>
              <a:rPr lang="en-US" baseline="0" dirty="0" err="1"/>
              <a:t>Travyon</a:t>
            </a:r>
            <a:r>
              <a:rPr lang="en-US" baseline="0" dirty="0"/>
              <a:t> Martin as a neighbor.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 week of the S-hole countries, The sermon asked the question can anything good come out of El Salvador, Africa, Haiti.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0C311-F935-F243-BD02-0ED3ABA74F3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</a:t>
            </a:r>
            <a:r>
              <a:rPr lang="en-US" baseline="0" dirty="0"/>
              <a:t> story of this picture.  2 Easter </a:t>
            </a:r>
            <a:r>
              <a:rPr lang="en-US" baseline="0"/>
              <a:t>Sermon. The </a:t>
            </a:r>
            <a:r>
              <a:rPr lang="en-US" baseline="0" dirty="0"/>
              <a:t>struggle continues.  </a:t>
            </a:r>
            <a:r>
              <a:rPr lang="en-US" baseline="0" dirty="0" err="1"/>
              <a:t>Stephon</a:t>
            </a:r>
            <a:r>
              <a:rPr lang="en-US" baseline="0" dirty="0"/>
              <a:t> Clark.  One of the police officers made sure to tell me he had a record.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0C311-F935-F243-BD02-0ED3ABA74F3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Brooklyn</a:t>
            </a:r>
            <a:r>
              <a:rPr lang="en-US" baseline="0" dirty="0"/>
              <a:t> would be the 3</a:t>
            </a:r>
            <a:r>
              <a:rPr lang="en-US" baseline="30000" dirty="0"/>
              <a:t>rd</a:t>
            </a:r>
            <a:r>
              <a:rPr lang="en-US" baseline="0" dirty="0"/>
              <a:t> biggest city after LA and Chicago</a:t>
            </a:r>
          </a:p>
          <a:p>
            <a:r>
              <a:rPr lang="en-US" dirty="0"/>
              <a:t>Different neighborhoods </a:t>
            </a:r>
            <a:r>
              <a:rPr lang="en-US" dirty="0" err="1"/>
              <a:t>Bensonhurst</a:t>
            </a:r>
            <a:r>
              <a:rPr lang="en-US" dirty="0"/>
              <a:t> – Italian</a:t>
            </a:r>
            <a:r>
              <a:rPr lang="en-US" baseline="0" dirty="0"/>
              <a:t> Crown Heights/</a:t>
            </a:r>
            <a:r>
              <a:rPr lang="en-US" baseline="0" dirty="0" err="1"/>
              <a:t>Est</a:t>
            </a:r>
            <a:r>
              <a:rPr lang="en-US" baseline="0" dirty="0"/>
              <a:t> Flatbush Caribbean, East NY Black and Latino.  Bed </a:t>
            </a:r>
            <a:r>
              <a:rPr lang="en-US" baseline="0" dirty="0" err="1"/>
              <a:t>Stuy</a:t>
            </a:r>
            <a:r>
              <a:rPr lang="en-US" baseline="0" dirty="0"/>
              <a:t> used to be Black. Sunset Park Latino, Asian, the Heights and Slope mostly white.  2 train experience  There were no white who got off from President St- Flatbush.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0C311-F935-F243-BD02-0ED3ABA74F3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1986 – Michael died</a:t>
            </a:r>
            <a:r>
              <a:rPr lang="en-US" baseline="0" dirty="0"/>
              <a:t> fleeing from a Mob in Howard Beach, Queens. Car broke down, they walked 3 miles to  They yelled the N word yielded bats – forcing him to run onto the Belt Parkway and hit by a car.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0C311-F935-F243-BD02-0ED3ABA74F3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Bensonhurst</a:t>
            </a:r>
            <a:r>
              <a:rPr lang="en-US" baseline="0" dirty="0"/>
              <a:t> Brooklyn. The B6 ends there.  Went to buy a used car, because a black or </a:t>
            </a:r>
            <a:r>
              <a:rPr lang="en-US" baseline="0" dirty="0" err="1"/>
              <a:t>latino</a:t>
            </a:r>
            <a:r>
              <a:rPr lang="en-US" baseline="0" dirty="0"/>
              <a:t> man was dating a white woman.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0C311-F935-F243-BD02-0ED3ABA74F3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Jogger</a:t>
            </a:r>
            <a:r>
              <a:rPr lang="en-US" baseline="0" dirty="0"/>
              <a:t> attack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0C311-F935-F243-BD02-0ED3ABA74F3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They were my 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0C311-F935-F243-BD02-0ED3ABA74F3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real estate tycoon. Called for the death</a:t>
            </a:r>
            <a:r>
              <a:rPr lang="en-US" baseline="0" dirty="0"/>
              <a:t> penalty. Many of us saw this as a call for mob justice – bringing lynching into this generation.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0C311-F935-F243-BD02-0ED3ABA74F3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Geography of</a:t>
            </a:r>
            <a:r>
              <a:rPr lang="en-US" baseline="0" dirty="0"/>
              <a:t> Long Island &amp; NYC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0C311-F935-F243-BD02-0ED3ABA74F3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C0415-5AAE-7B47-AA22-FFCACAE28A81}" type="datetimeFigureOut">
              <a:rPr lang="en-US" smtClean="0"/>
              <a:pPr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5B4B5-E80C-D640-B36E-1AA09E263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C0415-5AAE-7B47-AA22-FFCACAE28A81}" type="datetimeFigureOut">
              <a:rPr lang="en-US" smtClean="0"/>
              <a:pPr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5B4B5-E80C-D640-B36E-1AA09E263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C0415-5AAE-7B47-AA22-FFCACAE28A81}" type="datetimeFigureOut">
              <a:rPr lang="en-US" smtClean="0"/>
              <a:pPr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5B4B5-E80C-D640-B36E-1AA09E263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C0415-5AAE-7B47-AA22-FFCACAE28A81}" type="datetimeFigureOut">
              <a:rPr lang="en-US" smtClean="0"/>
              <a:pPr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5B4B5-E80C-D640-B36E-1AA09E263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C0415-5AAE-7B47-AA22-FFCACAE28A81}" type="datetimeFigureOut">
              <a:rPr lang="en-US" smtClean="0"/>
              <a:pPr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5B4B5-E80C-D640-B36E-1AA09E263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C0415-5AAE-7B47-AA22-FFCACAE28A81}" type="datetimeFigureOut">
              <a:rPr lang="en-US" smtClean="0"/>
              <a:pPr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5B4B5-E80C-D640-B36E-1AA09E263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C0415-5AAE-7B47-AA22-FFCACAE28A81}" type="datetimeFigureOut">
              <a:rPr lang="en-US" smtClean="0"/>
              <a:pPr/>
              <a:t>9/25/2018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5B4B5-E80C-D640-B36E-1AA09E263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C0415-5AAE-7B47-AA22-FFCACAE28A81}" type="datetimeFigureOut">
              <a:rPr lang="en-US" smtClean="0"/>
              <a:pPr/>
              <a:t>9/25/2018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5B4B5-E80C-D640-B36E-1AA09E263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C0415-5AAE-7B47-AA22-FFCACAE28A81}" type="datetimeFigureOut">
              <a:rPr lang="en-US" smtClean="0"/>
              <a:pPr/>
              <a:t>9/25/2018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5B4B5-E80C-D640-B36E-1AA09E263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C0415-5AAE-7B47-AA22-FFCACAE28A81}" type="datetimeFigureOut">
              <a:rPr lang="en-US" smtClean="0"/>
              <a:pPr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5B4B5-E80C-D640-B36E-1AA09E263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C0415-5AAE-7B47-AA22-FFCACAE28A81}" type="datetimeFigureOut">
              <a:rPr lang="en-US" smtClean="0"/>
              <a:pPr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5B4B5-E80C-D640-B36E-1AA09E263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C0415-5AAE-7B47-AA22-FFCACAE28A81}" type="datetimeFigureOut">
              <a:rPr lang="en-US" smtClean="0"/>
              <a:pPr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5B4B5-E80C-D640-B36E-1AA09E263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32414"/>
            <a:ext cx="7772400" cy="1470025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Garamond"/>
              </a:rPr>
              <a:t>St. James, Brookhaven</a:t>
            </a:r>
          </a:p>
        </p:txBody>
      </p:sp>
      <p:pic>
        <p:nvPicPr>
          <p:cNvPr id="4" name="Picture 3" descr="Easter Vig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206" y="1939488"/>
            <a:ext cx="4461847" cy="44618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Garamond"/>
              </a:rPr>
              <a:t>Diocese of Long Island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>
              <a:latin typeface="Garamond"/>
            </a:endParaRP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Garamond"/>
              </a:rPr>
              <a:t>Brooklyn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Garamond"/>
              </a:rPr>
              <a:t>Queens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Garamond"/>
              </a:rPr>
              <a:t>Nassau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Garamond"/>
              </a:rPr>
              <a:t>Suffolk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2014.jpg"/>
          <p:cNvPicPr>
            <a:picLocks noGrp="1" noChangeAspect="1"/>
          </p:cNvPicPr>
          <p:nvPr>
            <p:ph idx="1"/>
          </p:nvPr>
        </p:nvPicPr>
        <p:blipFill>
          <a:blip r:embed="rId3"/>
          <a:srcRect l="-40915" r="-40915"/>
          <a:stretch>
            <a:fillRect/>
          </a:stretch>
        </p:blipFill>
        <p:spPr/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1719.jpg"/>
          <p:cNvPicPr>
            <a:picLocks noGrp="1" noChangeAspect="1"/>
          </p:cNvPicPr>
          <p:nvPr>
            <p:ph idx="1"/>
          </p:nvPr>
        </p:nvPicPr>
        <p:blipFill>
          <a:blip r:embed="rId3"/>
          <a:srcRect l="-40915" r="-40915"/>
          <a:stretch>
            <a:fillRect/>
          </a:stretch>
        </p:blipFill>
        <p:spPr/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Garamond"/>
              </a:rPr>
              <a:t>Suffolk County</a:t>
            </a:r>
          </a:p>
        </p:txBody>
      </p:sp>
      <p:pic>
        <p:nvPicPr>
          <p:cNvPr id="4" name="Content Placeholder 3" descr="Screen Shot 2018-09-20 at 7.51.07 PM.png"/>
          <p:cNvPicPr>
            <a:picLocks noGrp="1" noChangeAspect="1"/>
          </p:cNvPicPr>
          <p:nvPr>
            <p:ph idx="1"/>
          </p:nvPr>
        </p:nvPicPr>
        <p:blipFill>
          <a:blip r:embed="rId3"/>
          <a:srcRect l="-16706" r="-16706"/>
          <a:stretch>
            <a:fillRect/>
          </a:stretch>
        </p:blipFill>
        <p:spPr/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Garamond"/>
              </a:rPr>
              <a:t>Brookhaven</a:t>
            </a:r>
            <a:endParaRPr lang="en-US" dirty="0"/>
          </a:p>
        </p:txBody>
      </p:sp>
      <p:pic>
        <p:nvPicPr>
          <p:cNvPr id="4" name="Content Placeholder 3" descr="Ducks.jpg"/>
          <p:cNvPicPr>
            <a:picLocks noGrp="1" noChangeAspect="1"/>
          </p:cNvPicPr>
          <p:nvPr>
            <p:ph idx="1"/>
          </p:nvPr>
        </p:nvPicPr>
        <p:blipFill>
          <a:blip r:embed="rId3"/>
          <a:srcRect l="-40915" r="-40915"/>
          <a:stretch>
            <a:fillRect/>
          </a:stretch>
        </p:blipFill>
        <p:spPr/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Garamond"/>
              </a:rPr>
              <a:t>Brookhaven</a:t>
            </a:r>
            <a:endParaRPr lang="en-US" dirty="0"/>
          </a:p>
        </p:txBody>
      </p:sp>
      <p:pic>
        <p:nvPicPr>
          <p:cNvPr id="5" name="Picture 4" descr="Turke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05" y="1954842"/>
            <a:ext cx="5415056" cy="406129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Garamond"/>
              </a:rPr>
              <a:t>Brookhaven</a:t>
            </a:r>
          </a:p>
        </p:txBody>
      </p:sp>
      <p:pic>
        <p:nvPicPr>
          <p:cNvPr id="4" name="Picture 3" descr="De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400" y="1712493"/>
            <a:ext cx="5551343" cy="416350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00FF"/>
                </a:solidFill>
                <a:latin typeface="Garamond"/>
              </a:rPr>
              <a:t>First Day of Orientation September 1997 </a:t>
            </a:r>
            <a:br>
              <a:rPr lang="en-US" sz="3600" dirty="0">
                <a:solidFill>
                  <a:srgbClr val="0000FF"/>
                </a:solidFill>
                <a:latin typeface="Garamond"/>
              </a:rPr>
            </a:br>
            <a:r>
              <a:rPr lang="en-US" sz="3600" dirty="0">
                <a:solidFill>
                  <a:srgbClr val="0000FF"/>
                </a:solidFill>
                <a:latin typeface="Garamond"/>
              </a:rPr>
              <a:t>Seabury-Western Theological Seminary</a:t>
            </a:r>
          </a:p>
        </p:txBody>
      </p:sp>
      <p:pic>
        <p:nvPicPr>
          <p:cNvPr id="4" name="Content Placeholder 3" descr="Seabury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5345" r="-15345"/>
          <a:stretch>
            <a:fillRect/>
          </a:stretch>
        </p:blipFill>
        <p:spPr/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Garamond"/>
              </a:rPr>
              <a:t>Clergy at Chrism Mass</a:t>
            </a:r>
          </a:p>
        </p:txBody>
      </p:sp>
      <p:pic>
        <p:nvPicPr>
          <p:cNvPr id="4" name="Content Placeholder 3" descr="HA+ +OGW.jpg"/>
          <p:cNvPicPr>
            <a:picLocks noGrp="1" noChangeAspect="1"/>
          </p:cNvPicPr>
          <p:nvPr>
            <p:ph idx="1"/>
          </p:nvPr>
        </p:nvPicPr>
        <p:blipFill>
          <a:blip r:embed="rId3"/>
          <a:srcRect l="-82777" r="-82777"/>
          <a:stretch>
            <a:fillRect/>
          </a:stretch>
        </p:blipFill>
        <p:spPr/>
      </p:pic>
      <p:pic>
        <p:nvPicPr>
          <p:cNvPr id="5" name="Picture 4" descr="Chrism Clerg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078" y="1598770"/>
            <a:ext cx="6807200" cy="454167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544178_10152013828144770_491271732_n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12530" r="-112530"/>
          <a:stretch>
            <a:fillRect/>
          </a:stretch>
        </p:blipFill>
        <p:spPr/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55661"/>
            <a:ext cx="7772400" cy="1470025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Garamond"/>
              </a:rPr>
              <a:t>In the beginning there was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4474" y="2910860"/>
            <a:ext cx="6587926" cy="2727940"/>
          </a:xfrm>
        </p:spPr>
        <p:txBody>
          <a:bodyPr>
            <a:normAutofit/>
          </a:bodyPr>
          <a:lstStyle/>
          <a:p>
            <a:endParaRPr lang="en-US" sz="649" dirty="0">
              <a:solidFill>
                <a:srgbClr val="0000FF"/>
              </a:solidFill>
              <a:latin typeface="Garamond"/>
            </a:endParaRPr>
          </a:p>
          <a:p>
            <a:endParaRPr lang="en-US" sz="1000" dirty="0">
              <a:solidFill>
                <a:srgbClr val="0000FF"/>
              </a:solidFill>
              <a:latin typeface="Garamond"/>
            </a:endParaRPr>
          </a:p>
          <a:p>
            <a:r>
              <a:rPr lang="en-US" sz="8800" dirty="0">
                <a:solidFill>
                  <a:srgbClr val="0000FF"/>
                </a:solidFill>
                <a:latin typeface="Garamond"/>
              </a:rPr>
              <a:t>BROOKLYN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FF"/>
                </a:solidFill>
                <a:latin typeface="Garamond"/>
              </a:rPr>
              <a:t>Racial Justice and</a:t>
            </a:r>
            <a:br>
              <a:rPr lang="en-US" dirty="0">
                <a:solidFill>
                  <a:srgbClr val="0000FF"/>
                </a:solidFill>
                <a:latin typeface="Garamond"/>
              </a:rPr>
            </a:br>
            <a:r>
              <a:rPr lang="en-US" dirty="0">
                <a:solidFill>
                  <a:srgbClr val="0000FF"/>
                </a:solidFill>
                <a:latin typeface="Garamond"/>
              </a:rPr>
              <a:t> Reconciliation Committee</a:t>
            </a:r>
          </a:p>
        </p:txBody>
      </p:sp>
      <p:pic>
        <p:nvPicPr>
          <p:cNvPr id="4" name="Content Placeholder 3" descr="RCRJ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10509" r="-10509"/>
          <a:stretch>
            <a:fillRect/>
          </a:stretch>
        </p:blipFill>
        <p:spPr/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JM.jpeg"/>
          <p:cNvPicPr>
            <a:picLocks noGrp="1" noChangeAspect="1"/>
          </p:cNvPicPr>
          <p:nvPr>
            <p:ph idx="1"/>
          </p:nvPr>
        </p:nvPicPr>
        <p:blipFill>
          <a:blip r:embed="rId3"/>
          <a:srcRect l="-87231" r="-87231"/>
          <a:stretch>
            <a:fillRect/>
          </a:stretch>
        </p:blipFill>
        <p:spPr/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days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oms.jpg"/>
          <p:cNvPicPr>
            <a:picLocks noGrp="1" noChangeAspect="1"/>
          </p:cNvPicPr>
          <p:nvPr>
            <p:ph idx="1"/>
          </p:nvPr>
        </p:nvPicPr>
        <p:blipFill>
          <a:blip r:embed="rId3"/>
          <a:srcRect l="-40915" r="-40915"/>
          <a:stretch>
            <a:fillRect/>
          </a:stretch>
        </p:blipFill>
        <p:spPr/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ads.jpg"/>
          <p:cNvPicPr>
            <a:picLocks noGrp="1" noChangeAspect="1"/>
          </p:cNvPicPr>
          <p:nvPr>
            <p:ph idx="1"/>
          </p:nvPr>
        </p:nvPicPr>
        <p:blipFill>
          <a:blip r:embed="rId3"/>
          <a:srcRect l="-40915" r="-40915"/>
          <a:stretch>
            <a:fillRect/>
          </a:stretch>
        </p:blipFill>
        <p:spPr/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Garamond"/>
              </a:rPr>
              <a:t>CORE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Garamond"/>
              </a:rPr>
              <a:t>Community of Reconciling Episcopalians</a:t>
            </a:r>
          </a:p>
          <a:p>
            <a:pPr>
              <a:buNone/>
            </a:pPr>
            <a:endParaRPr lang="en-US" dirty="0">
              <a:solidFill>
                <a:srgbClr val="0000FF"/>
              </a:solidFill>
              <a:latin typeface="Garamond"/>
            </a:endParaRPr>
          </a:p>
          <a:p>
            <a:r>
              <a:rPr lang="en-US" dirty="0">
                <a:solidFill>
                  <a:srgbClr val="0000FF"/>
                </a:solidFill>
                <a:latin typeface="Garamond"/>
              </a:rPr>
              <a:t>Will you seek and serve Christ in all persons loving your neighbor as yourself?</a:t>
            </a:r>
          </a:p>
          <a:p>
            <a:r>
              <a:rPr lang="en-US" dirty="0">
                <a:solidFill>
                  <a:srgbClr val="0000FF"/>
                </a:solidFill>
                <a:latin typeface="Garamond"/>
              </a:rPr>
              <a:t>Will you strive for justice and peace among all people and respect the dignity of every human being?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NT Big.jpg"/>
          <p:cNvPicPr>
            <a:picLocks noGrp="1" noChangeAspect="1"/>
          </p:cNvPicPr>
          <p:nvPr>
            <p:ph idx="1"/>
          </p:nvPr>
        </p:nvPicPr>
        <p:blipFill>
          <a:blip r:embed="rId3"/>
          <a:srcRect l="-67655" r="-67655"/>
          <a:stretch>
            <a:fillRect/>
          </a:stretch>
        </p:blipFill>
        <p:spPr>
          <a:xfrm>
            <a:off x="457200" y="1400434"/>
            <a:ext cx="8229600" cy="4525963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E&amp;c Heritage Dinner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reach.jpg"/>
          <p:cNvPicPr>
            <a:picLocks noGrp="1" noChangeAspect="1"/>
          </p:cNvPicPr>
          <p:nvPr>
            <p:ph idx="1"/>
          </p:nvPr>
        </p:nvPicPr>
        <p:blipFill>
          <a:blip r:embed="rId3"/>
          <a:srcRect l="-71221" r="-71221"/>
          <a:stretch>
            <a:fillRect/>
          </a:stretch>
        </p:blipFill>
        <p:spPr/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32414"/>
            <a:ext cx="7772400" cy="1470025"/>
          </a:xfrm>
        </p:spPr>
        <p:txBody>
          <a:bodyPr/>
          <a:lstStyle/>
          <a:p>
            <a:endParaRPr lang="en-US" dirty="0">
              <a:solidFill>
                <a:srgbClr val="0000FF"/>
              </a:solidFill>
              <a:latin typeface="Garamond"/>
            </a:endParaRPr>
          </a:p>
        </p:txBody>
      </p:sp>
      <p:pic>
        <p:nvPicPr>
          <p:cNvPr id="4" name="Picture 3" descr="Easter Vig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206" y="1939488"/>
            <a:ext cx="4461847" cy="446184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FF"/>
                </a:solidFill>
                <a:latin typeface="Garamond"/>
              </a:rPr>
              <a:t>Brooklyn is the Center of the Universe!</a:t>
            </a:r>
          </a:p>
        </p:txBody>
      </p:sp>
      <p:pic>
        <p:nvPicPr>
          <p:cNvPr id="4" name="Content Placeholder 3" descr="BK1.jpg"/>
          <p:cNvPicPr>
            <a:picLocks noGrp="1" noChangeAspect="1"/>
          </p:cNvPicPr>
          <p:nvPr>
            <p:ph idx="1"/>
          </p:nvPr>
        </p:nvPicPr>
        <p:blipFill>
          <a:blip r:embed="rId3"/>
          <a:srcRect l="-6796" r="-6796"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Garamond"/>
              </a:rPr>
              <a:t>Michael Griffith</a:t>
            </a:r>
          </a:p>
        </p:txBody>
      </p:sp>
      <p:pic>
        <p:nvPicPr>
          <p:cNvPr id="4" name="Content Placeholder 3" descr="MG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0489" r="-10489"/>
          <a:stretch>
            <a:fillRect/>
          </a:stretch>
        </p:blipFill>
        <p:spPr/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FF"/>
                </a:solidFill>
                <a:latin typeface="Garamond"/>
              </a:rPr>
              <a:t>Yusef</a:t>
            </a:r>
            <a:r>
              <a:rPr lang="en-US" dirty="0">
                <a:solidFill>
                  <a:srgbClr val="0000FF"/>
                </a:solidFill>
                <a:latin typeface="Garamond"/>
              </a:rPr>
              <a:t> Hawkins</a:t>
            </a:r>
          </a:p>
        </p:txBody>
      </p:sp>
      <p:pic>
        <p:nvPicPr>
          <p:cNvPr id="4" name="Content Placeholder 3" descr="YH1.jpg"/>
          <p:cNvPicPr>
            <a:picLocks noGrp="1" noChangeAspect="1"/>
          </p:cNvPicPr>
          <p:nvPr>
            <p:ph idx="1"/>
          </p:nvPr>
        </p:nvPicPr>
        <p:blipFill>
          <a:blip r:embed="rId3"/>
          <a:srcRect l="-40915" r="-40915"/>
          <a:stretch>
            <a:fillRect/>
          </a:stretch>
        </p:blipFill>
        <p:spPr/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Garamond"/>
              </a:rPr>
              <a:t>Central Park 5</a:t>
            </a:r>
          </a:p>
        </p:txBody>
      </p:sp>
      <p:pic>
        <p:nvPicPr>
          <p:cNvPr id="4" name="Content Placeholder 3" descr="The-Central-Park-Five.jpg"/>
          <p:cNvPicPr>
            <a:picLocks noGrp="1" noChangeAspect="1"/>
          </p:cNvPicPr>
          <p:nvPr>
            <p:ph idx="1"/>
          </p:nvPr>
        </p:nvPicPr>
        <p:blipFill>
          <a:blip r:embed="rId3"/>
          <a:srcRect t="-9227" b="-9227"/>
          <a:stretch>
            <a:fillRect/>
          </a:stretch>
        </p:blipFill>
        <p:spPr/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Garamond"/>
              </a:rPr>
              <a:t>Central Park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Garamond"/>
              </a:rPr>
              <a:t>Antron</a:t>
            </a:r>
            <a:r>
              <a:rPr lang="en-US" sz="3600" dirty="0">
                <a:solidFill>
                  <a:srgbClr val="0000FF"/>
                </a:solidFill>
                <a:latin typeface="Garamond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Garamond"/>
              </a:rPr>
              <a:t>McKray</a:t>
            </a:r>
            <a:endParaRPr lang="en-US" sz="3600" dirty="0">
              <a:solidFill>
                <a:srgbClr val="0000FF"/>
              </a:solidFill>
              <a:latin typeface="Garamond"/>
            </a:endParaRPr>
          </a:p>
          <a:p>
            <a:r>
              <a:rPr lang="en-US" sz="3600" dirty="0">
                <a:solidFill>
                  <a:srgbClr val="0000FF"/>
                </a:solidFill>
                <a:latin typeface="Garamond"/>
              </a:rPr>
              <a:t>Kevin Richardson</a:t>
            </a:r>
          </a:p>
          <a:p>
            <a:r>
              <a:rPr lang="en-US" sz="3600" dirty="0" err="1">
                <a:solidFill>
                  <a:srgbClr val="0000FF"/>
                </a:solidFill>
                <a:latin typeface="Garamond"/>
              </a:rPr>
              <a:t>Yuseef</a:t>
            </a:r>
            <a:r>
              <a:rPr lang="en-US" sz="3600" dirty="0">
                <a:solidFill>
                  <a:srgbClr val="0000FF"/>
                </a:solidFill>
                <a:latin typeface="Garamond"/>
              </a:rPr>
              <a:t> Salaam</a:t>
            </a:r>
          </a:p>
          <a:p>
            <a:r>
              <a:rPr lang="en-US" sz="3600" dirty="0">
                <a:solidFill>
                  <a:srgbClr val="0000FF"/>
                </a:solidFill>
                <a:latin typeface="Garamond"/>
              </a:rPr>
              <a:t>Raymond Santana</a:t>
            </a:r>
          </a:p>
          <a:p>
            <a:r>
              <a:rPr lang="en-US" sz="3600" dirty="0" err="1">
                <a:solidFill>
                  <a:srgbClr val="0000FF"/>
                </a:solidFill>
                <a:latin typeface="Garamond"/>
              </a:rPr>
              <a:t>Korey</a:t>
            </a:r>
            <a:r>
              <a:rPr lang="en-US" sz="3600" dirty="0">
                <a:solidFill>
                  <a:srgbClr val="0000FF"/>
                </a:solidFill>
                <a:latin typeface="Garamond"/>
              </a:rPr>
              <a:t> Wise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0000FF"/>
              </a:solidFill>
              <a:latin typeface="Garamond"/>
            </a:endParaRPr>
          </a:p>
        </p:txBody>
      </p:sp>
      <p:pic>
        <p:nvPicPr>
          <p:cNvPr id="4" name="Content Placeholder 3" descr="Trump_Bring_Back_Death_Penalty_ad_1989.jpg"/>
          <p:cNvPicPr>
            <a:picLocks noGrp="1" noChangeAspect="1"/>
          </p:cNvPicPr>
          <p:nvPr>
            <p:ph idx="1"/>
          </p:nvPr>
        </p:nvPicPr>
        <p:blipFill>
          <a:blip r:embed="rId3"/>
          <a:srcRect l="-78108" r="-78108"/>
          <a:stretch>
            <a:fillRect/>
          </a:stretch>
        </p:blipFill>
        <p:spPr/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Garamond"/>
              </a:rPr>
              <a:t>NYC and Long Island</a:t>
            </a:r>
          </a:p>
        </p:txBody>
      </p:sp>
      <p:pic>
        <p:nvPicPr>
          <p:cNvPr id="5" name="Content Placeholder 4" descr="LI1.jpg"/>
          <p:cNvPicPr>
            <a:picLocks noGrp="1" noChangeAspect="1"/>
          </p:cNvPicPr>
          <p:nvPr>
            <p:ph idx="1"/>
          </p:nvPr>
        </p:nvPicPr>
        <p:blipFill>
          <a:blip r:embed="rId3"/>
          <a:srcRect t="-24092" b="-24092"/>
          <a:stretch>
            <a:fillRect/>
          </a:stretch>
        </p:blipFill>
        <p:spPr/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2014</TotalTime>
  <Words>666</Words>
  <Application>Microsoft Office PowerPoint</Application>
  <PresentationFormat>On-screen Show (4:3)</PresentationFormat>
  <Paragraphs>89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Garamond</vt:lpstr>
      <vt:lpstr>Office Theme</vt:lpstr>
      <vt:lpstr>St. James, Brookhaven</vt:lpstr>
      <vt:lpstr>In the beginning there was </vt:lpstr>
      <vt:lpstr>Brooklyn is the Center of the Universe!</vt:lpstr>
      <vt:lpstr>Michael Griffith</vt:lpstr>
      <vt:lpstr>Yusef Hawkins</vt:lpstr>
      <vt:lpstr>Central Park 5</vt:lpstr>
      <vt:lpstr>Central Park 5</vt:lpstr>
      <vt:lpstr>PowerPoint Presentation</vt:lpstr>
      <vt:lpstr>NYC and Long Island</vt:lpstr>
      <vt:lpstr>Diocese of Long Island</vt:lpstr>
      <vt:lpstr>PowerPoint Presentation</vt:lpstr>
      <vt:lpstr>PowerPoint Presentation</vt:lpstr>
      <vt:lpstr>Suffolk County</vt:lpstr>
      <vt:lpstr>Brookhaven</vt:lpstr>
      <vt:lpstr>Brookhaven</vt:lpstr>
      <vt:lpstr>Brookhaven</vt:lpstr>
      <vt:lpstr>First Day of Orientation September 1997  Seabury-Western Theological Seminary</vt:lpstr>
      <vt:lpstr>Clergy at Chrism Mass</vt:lpstr>
      <vt:lpstr>PowerPoint Presentation</vt:lpstr>
      <vt:lpstr>Racial Justice and  Reconciliation Committee</vt:lpstr>
      <vt:lpstr>PowerPoint Presentation</vt:lpstr>
      <vt:lpstr>PowerPoint Presentation</vt:lpstr>
      <vt:lpstr>PowerPoint Presentation</vt:lpstr>
      <vt:lpstr>PowerPoint Presentation</vt:lpstr>
      <vt:lpstr>CORE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the beginning there was </dc:title>
  <dc:creator>Hickman Alexandre</dc:creator>
  <cp:lastModifiedBy>Haley Bankey</cp:lastModifiedBy>
  <cp:revision>18</cp:revision>
  <dcterms:created xsi:type="dcterms:W3CDTF">2018-09-24T00:56:57Z</dcterms:created>
  <dcterms:modified xsi:type="dcterms:W3CDTF">2018-09-25T14:58:19Z</dcterms:modified>
</cp:coreProperties>
</file>