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00" r:id="rId3"/>
    <p:sldId id="298" r:id="rId4"/>
    <p:sldId id="277" r:id="rId5"/>
    <p:sldId id="278" r:id="rId6"/>
    <p:sldId id="299" r:id="rId7"/>
    <p:sldId id="301" r:id="rId8"/>
    <p:sldId id="304" r:id="rId9"/>
    <p:sldId id="307" r:id="rId10"/>
    <p:sldId id="309" r:id="rId11"/>
    <p:sldId id="308" r:id="rId12"/>
    <p:sldId id="310" r:id="rId13"/>
    <p:sldId id="276" r:id="rId14"/>
    <p:sldId id="312" r:id="rId15"/>
    <p:sldId id="313" r:id="rId16"/>
    <p:sldId id="314" r:id="rId17"/>
    <p:sldId id="315" r:id="rId18"/>
    <p:sldId id="284" r:id="rId19"/>
    <p:sldId id="316" r:id="rId20"/>
    <p:sldId id="317" r:id="rId21"/>
    <p:sldId id="257" r:id="rId22"/>
    <p:sldId id="258" r:id="rId23"/>
    <p:sldId id="275" r:id="rId24"/>
    <p:sldId id="259" r:id="rId25"/>
    <p:sldId id="265" r:id="rId26"/>
    <p:sldId id="261" r:id="rId27"/>
    <p:sldId id="266" r:id="rId28"/>
    <p:sldId id="263" r:id="rId29"/>
    <p:sldId id="262" r:id="rId30"/>
    <p:sldId id="270" r:id="rId31"/>
    <p:sldId id="269" r:id="rId32"/>
    <p:sldId id="267" r:id="rId33"/>
    <p:sldId id="260" r:id="rId34"/>
    <p:sldId id="264" r:id="rId35"/>
    <p:sldId id="274" r:id="rId36"/>
    <p:sldId id="273" r:id="rId37"/>
    <p:sldId id="282" r:id="rId38"/>
    <p:sldId id="286" r:id="rId39"/>
    <p:sldId id="280" r:id="rId40"/>
    <p:sldId id="285" r:id="rId41"/>
    <p:sldId id="297" r:id="rId42"/>
    <p:sldId id="283" r:id="rId43"/>
    <p:sldId id="291" r:id="rId44"/>
    <p:sldId id="292" r:id="rId45"/>
    <p:sldId id="294" r:id="rId46"/>
    <p:sldId id="289" r:id="rId47"/>
    <p:sldId id="290" r:id="rId48"/>
    <p:sldId id="287" r:id="rId49"/>
    <p:sldId id="288" r:id="rId50"/>
    <p:sldId id="295" r:id="rId51"/>
    <p:sldId id="31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93076"/>
  </p:normalViewPr>
  <p:slideViewPr>
    <p:cSldViewPr snapToGrid="0">
      <p:cViewPr>
        <p:scale>
          <a:sx n="92" d="100"/>
          <a:sy n="92" d="100"/>
        </p:scale>
        <p:origin x="1176" y="768"/>
      </p:cViewPr>
      <p:guideLst/>
    </p:cSldViewPr>
  </p:slideViewPr>
  <p:notesTextViewPr>
    <p:cViewPr>
      <p:scale>
        <a:sx n="1" d="1"/>
        <a:sy n="1" d="1"/>
      </p:scale>
      <p:origin x="0" y="0"/>
    </p:cViewPr>
  </p:notesTextViewPr>
  <p:sorterViewPr>
    <p:cViewPr>
      <p:scale>
        <a:sx n="127" d="100"/>
        <a:sy n="12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jpe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jpe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jpe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7FD7-B9E9-1148-B10A-F2D1E2EABF77}" type="datetimeFigureOut">
              <a:rPr lang="en-US" smtClean="0"/>
              <a:t>8/12/19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8DC9C-D776-8A44-A604-2FEDDC7A5A35}" type="slidenum">
              <a:rPr lang="en-US" smtClean="0"/>
              <a:t>‹#›</a:t>
            </a:fld>
            <a:endParaRPr lang="en-US" dirty="0"/>
          </a:p>
        </p:txBody>
      </p:sp>
    </p:spTree>
    <p:extLst>
      <p:ext uri="{BB962C8B-B14F-4D97-AF65-F5344CB8AC3E}">
        <p14:creationId xmlns:p14="http://schemas.microsoft.com/office/powerpoint/2010/main" val="303424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FAD19-0700-744A-8F00-F5E5C8C45BC3}" type="slidenum">
              <a:rPr lang="en-US" smtClean="0"/>
              <a:t>16</a:t>
            </a:fld>
            <a:endParaRPr lang="en-US" dirty="0"/>
          </a:p>
        </p:txBody>
      </p:sp>
    </p:spTree>
    <p:extLst>
      <p:ext uri="{BB962C8B-B14F-4D97-AF65-F5344CB8AC3E}">
        <p14:creationId xmlns:p14="http://schemas.microsoft.com/office/powerpoint/2010/main" val="165231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13F954-1A3A-584B-B26B-FF22B1606232}"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F07FB-6504-7C49-83C8-541853E9D591}"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91258-4419-3247-BAAB-0CBF4E71B5AB}"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ACD5A-42CE-5F49-8A93-A3D1A7A4E350}"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30359E-CA2D-9545-B459-D6B2BD009275}"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1597F5-9DF2-E748-AADD-C971BC9B6577}"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15B-FDBB-CF42-81D9-700D325C1C4F}"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89333C77-0158-454C-844F-B7AB9BD7DAD4}"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31FCF-8DC5-AB41-947F-7F1DBC47668C}"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ED09CE-1139-AB43-97DE-4D9FD38EE014}"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E2C5D-3CB8-6D48-889B-61603422D653}" type="datetime1">
              <a:rPr lang="en-US" smtClean="0"/>
              <a:t>8/12/19</a:t>
            </a:fld>
            <a:endParaRPr lang="en-US" dirty="0"/>
          </a:p>
        </p:txBody>
      </p:sp>
      <p:sp>
        <p:nvSpPr>
          <p:cNvPr id="5" name="Footer Placeholder 4"/>
          <p:cNvSpPr>
            <a:spLocks noGrp="1"/>
          </p:cNvSpPr>
          <p:nvPr>
            <p:ph type="ftr" sz="quarter" idx="11"/>
          </p:nvPr>
        </p:nvSpPr>
        <p:spPr/>
        <p:txBody>
          <a:bodyPr/>
          <a:lstStyle/>
          <a:p>
            <a:r>
              <a:rPr lang="en-US" dirty="0"/>
              <a:t>The Reverend Ronald . Byrd, Sr.</a:t>
            </a:r>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54748D-4F45-FB4E-A54B-9C207F72FA52}" type="datetime1">
              <a:rPr lang="en-US" smtClean="0"/>
              <a:t>8/12/19</a:t>
            </a:fld>
            <a:endParaRPr lang="en-US" dirty="0"/>
          </a:p>
        </p:txBody>
      </p:sp>
      <p:sp>
        <p:nvSpPr>
          <p:cNvPr id="6" name="Footer Placeholder 5"/>
          <p:cNvSpPr>
            <a:spLocks noGrp="1"/>
          </p:cNvSpPr>
          <p:nvPr>
            <p:ph type="ftr" sz="quarter" idx="11"/>
          </p:nvPr>
        </p:nvSpPr>
        <p:spPr/>
        <p:txBody>
          <a:bodyPr/>
          <a:lstStyle/>
          <a:p>
            <a:r>
              <a:rPr lang="en-US" dirty="0"/>
              <a:t>The Reverend Ronald . Byrd, Sr.</a:t>
            </a:r>
          </a:p>
        </p:txBody>
      </p:sp>
      <p:sp>
        <p:nvSpPr>
          <p:cNvPr id="7" name="Slide Number Placeholder 6"/>
          <p:cNvSpPr>
            <a:spLocks noGrp="1"/>
          </p:cNvSpPr>
          <p:nvPr>
            <p:ph type="sldNum" sz="quarter" idx="12"/>
          </p:nvPr>
        </p:nvSpPr>
        <p:spPr/>
        <p:txBody>
          <a:bodyPr/>
          <a:lstStyle/>
          <a:p>
            <a:fld id="{6FF9F0C5-380F-41C2-899A-BAC0F0927E16}"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1D922E-02B0-544B-B7DE-C3CD95F41024}" type="datetime1">
              <a:rPr lang="en-US" smtClean="0"/>
              <a:t>8/12/19</a:t>
            </a:fld>
            <a:endParaRPr lang="en-US" dirty="0"/>
          </a:p>
        </p:txBody>
      </p:sp>
      <p:sp>
        <p:nvSpPr>
          <p:cNvPr id="8" name="Footer Placeholder 7"/>
          <p:cNvSpPr>
            <a:spLocks noGrp="1"/>
          </p:cNvSpPr>
          <p:nvPr>
            <p:ph type="ftr" sz="quarter" idx="11"/>
          </p:nvPr>
        </p:nvSpPr>
        <p:spPr/>
        <p:txBody>
          <a:bodyPr/>
          <a:lstStyle/>
          <a:p>
            <a:r>
              <a:rPr lang="en-US" dirty="0"/>
              <a:t>The Reverend Ronald . Byrd, Sr.</a:t>
            </a:r>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5FEB1F-CD54-1D46-9F28-CA0580CDACA6}" type="datetime1">
              <a:rPr lang="en-US" smtClean="0"/>
              <a:t>8/12/19</a:t>
            </a:fld>
            <a:endParaRPr lang="en-US" dirty="0"/>
          </a:p>
        </p:txBody>
      </p:sp>
      <p:sp>
        <p:nvSpPr>
          <p:cNvPr id="4" name="Footer Placeholder 3"/>
          <p:cNvSpPr>
            <a:spLocks noGrp="1"/>
          </p:cNvSpPr>
          <p:nvPr>
            <p:ph type="ftr" sz="quarter" idx="11"/>
          </p:nvPr>
        </p:nvSpPr>
        <p:spPr/>
        <p:txBody>
          <a:bodyPr/>
          <a:lstStyle/>
          <a:p>
            <a:r>
              <a:rPr lang="en-US" dirty="0"/>
              <a:t>The Reverend Ronald . Byrd, Sr.</a:t>
            </a:r>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9E7EE-C8A9-7B40-BE71-F7F7B5B81BCE}" type="datetime1">
              <a:rPr lang="en-US" smtClean="0"/>
              <a:t>8/12/19</a:t>
            </a:fld>
            <a:endParaRPr lang="en-US" dirty="0"/>
          </a:p>
        </p:txBody>
      </p:sp>
      <p:sp>
        <p:nvSpPr>
          <p:cNvPr id="3" name="Footer Placeholder 2"/>
          <p:cNvSpPr>
            <a:spLocks noGrp="1"/>
          </p:cNvSpPr>
          <p:nvPr>
            <p:ph type="ftr" sz="quarter" idx="11"/>
          </p:nvPr>
        </p:nvSpPr>
        <p:spPr/>
        <p:txBody>
          <a:bodyPr/>
          <a:lstStyle/>
          <a:p>
            <a:r>
              <a:rPr lang="en-US" dirty="0"/>
              <a:t>The Reverend Ronald . Byrd, Sr.</a:t>
            </a:r>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94409E-3222-A741-AA6F-D220A69FF5F1}" type="datetime1">
              <a:rPr lang="en-US" smtClean="0"/>
              <a:t>8/12/19</a:t>
            </a:fld>
            <a:endParaRPr lang="en-US" dirty="0"/>
          </a:p>
        </p:txBody>
      </p:sp>
      <p:sp>
        <p:nvSpPr>
          <p:cNvPr id="6" name="Footer Placeholder 5"/>
          <p:cNvSpPr>
            <a:spLocks noGrp="1"/>
          </p:cNvSpPr>
          <p:nvPr>
            <p:ph type="ftr" sz="quarter" idx="11"/>
          </p:nvPr>
        </p:nvSpPr>
        <p:spPr/>
        <p:txBody>
          <a:bodyPr/>
          <a:lstStyle/>
          <a:p>
            <a:r>
              <a:rPr lang="en-US" dirty="0"/>
              <a:t>The Reverend Ronald . Byrd, Sr.</a:t>
            </a:r>
          </a:p>
        </p:txBody>
      </p:sp>
      <p:sp>
        <p:nvSpPr>
          <p:cNvPr id="7" name="Slide Number Placeholder 6"/>
          <p:cNvSpPr>
            <a:spLocks noGrp="1"/>
          </p:cNvSpPr>
          <p:nvPr>
            <p:ph type="sldNum" sz="quarter" idx="12"/>
          </p:nvPr>
        </p:nvSpPr>
        <p:spPr/>
        <p:txBody>
          <a:bodyPr/>
          <a:lstStyle/>
          <a:p>
            <a:fld id="{519954A3-9DFD-4C44-94BA-B95130A3BA1C}"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0DEC5-5A13-6840-BD6F-A14EB68094E5}" type="datetime1">
              <a:rPr lang="en-US" smtClean="0"/>
              <a:t>8/12/19</a:t>
            </a:fld>
            <a:endParaRPr lang="en-US" dirty="0"/>
          </a:p>
        </p:txBody>
      </p:sp>
      <p:sp>
        <p:nvSpPr>
          <p:cNvPr id="6" name="Footer Placeholder 5"/>
          <p:cNvSpPr>
            <a:spLocks noGrp="1"/>
          </p:cNvSpPr>
          <p:nvPr>
            <p:ph type="ftr" sz="quarter" idx="11"/>
          </p:nvPr>
        </p:nvSpPr>
        <p:spPr/>
        <p:txBody>
          <a:bodyPr/>
          <a:lstStyle/>
          <a:p>
            <a:r>
              <a:rPr lang="en-US" dirty="0"/>
              <a:t>The Reverend Ronald . Byrd, Sr.</a:t>
            </a:r>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2476FB-C9CE-E542-96CF-542513FBD821}" type="datetime1">
              <a:rPr lang="en-US" smtClean="0"/>
              <a:t>8/12/19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The Reverend Ronald . Byrd, Sr.</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tevenhovater.com/"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74141" y="4809376"/>
            <a:ext cx="6179128" cy="923330"/>
          </a:xfrm>
          <a:prstGeom prst="rect">
            <a:avLst/>
          </a:prstGeom>
          <a:noFill/>
        </p:spPr>
        <p:txBody>
          <a:bodyPr wrap="square" rtlCol="0">
            <a:spAutoFit/>
          </a:bodyPr>
          <a:lstStyle/>
          <a:p>
            <a:pPr algn="ctr"/>
            <a:r>
              <a:rPr lang="en-US" b="1" i="1" dirty="0">
                <a:solidFill>
                  <a:srgbClr val="663300"/>
                </a:solidFill>
                <a:latin typeface="Lucida Calligraphy" panose="03010101010101010101" pitchFamily="66" charset="0"/>
                <a:cs typeface="Arial" panose="020B0604020202020204" pitchFamily="34" charset="0"/>
              </a:rPr>
              <a:t>The Reverend Ronald C. Byrd, Sr.</a:t>
            </a:r>
          </a:p>
          <a:p>
            <a:pPr algn="ctr"/>
            <a:r>
              <a:rPr lang="en-US" b="1" i="1" dirty="0">
                <a:solidFill>
                  <a:srgbClr val="663300"/>
                </a:solidFill>
                <a:latin typeface="Lucida Calligraphy" panose="03010101010101010101" pitchFamily="66" charset="0"/>
                <a:cs typeface="Arial" panose="020B0604020202020204" pitchFamily="34" charset="0"/>
              </a:rPr>
              <a:t>The Episcopal Church</a:t>
            </a:r>
          </a:p>
          <a:p>
            <a:pPr algn="ctr"/>
            <a:r>
              <a:rPr lang="en-US" b="1" i="1" dirty="0">
                <a:solidFill>
                  <a:srgbClr val="663300"/>
                </a:solidFill>
                <a:latin typeface="Lucida Calligraphy" panose="03010101010101010101" pitchFamily="66" charset="0"/>
                <a:cs typeface="Arial" panose="020B0604020202020204" pitchFamily="34" charset="0"/>
              </a:rPr>
              <a:t>Missioner for Black Ministries</a:t>
            </a:r>
          </a:p>
        </p:txBody>
      </p:sp>
      <p:sp>
        <p:nvSpPr>
          <p:cNvPr id="2" name="TextBox 1">
            <a:extLst>
              <a:ext uri="{FF2B5EF4-FFF2-40B4-BE49-F238E27FC236}">
                <a16:creationId xmlns:a16="http://schemas.microsoft.com/office/drawing/2014/main" id="{A59D26BC-AFF1-4747-84F5-99E3E78FFBAF}"/>
              </a:ext>
            </a:extLst>
          </p:cNvPr>
          <p:cNvSpPr txBox="1"/>
          <p:nvPr/>
        </p:nvSpPr>
        <p:spPr>
          <a:xfrm>
            <a:off x="3512879" y="803354"/>
            <a:ext cx="3701654" cy="523220"/>
          </a:xfrm>
          <a:prstGeom prst="rect">
            <a:avLst/>
          </a:prstGeom>
          <a:noFill/>
        </p:spPr>
        <p:txBody>
          <a:bodyPr wrap="none" rtlCol="0">
            <a:spAutoFit/>
          </a:bodyPr>
          <a:lstStyle/>
          <a:p>
            <a:r>
              <a:rPr lang="en-US" sz="2800" b="1" dirty="0">
                <a:solidFill>
                  <a:schemeClr val="accent1">
                    <a:lumMod val="75000"/>
                  </a:schemeClr>
                </a:solidFill>
              </a:rPr>
              <a:t>Gathering of Leaders</a:t>
            </a:r>
          </a:p>
        </p:txBody>
      </p:sp>
      <p:sp>
        <p:nvSpPr>
          <p:cNvPr id="3" name="TextBox 2">
            <a:extLst>
              <a:ext uri="{FF2B5EF4-FFF2-40B4-BE49-F238E27FC236}">
                <a16:creationId xmlns:a16="http://schemas.microsoft.com/office/drawing/2014/main" id="{FB79BC3C-8C4C-F44D-AFD0-E71542C402DF}"/>
              </a:ext>
            </a:extLst>
          </p:cNvPr>
          <p:cNvSpPr txBox="1"/>
          <p:nvPr/>
        </p:nvSpPr>
        <p:spPr>
          <a:xfrm>
            <a:off x="2765462" y="2015908"/>
            <a:ext cx="5196487" cy="1692771"/>
          </a:xfrm>
          <a:prstGeom prst="rect">
            <a:avLst/>
          </a:prstGeom>
          <a:noFill/>
        </p:spPr>
        <p:txBody>
          <a:bodyPr wrap="none" rtlCol="0">
            <a:spAutoFit/>
          </a:bodyPr>
          <a:lstStyle/>
          <a:p>
            <a:pPr algn="ctr"/>
            <a:r>
              <a:rPr lang="en-US" sz="2400" b="1" dirty="0">
                <a:solidFill>
                  <a:schemeClr val="accent2">
                    <a:lumMod val="50000"/>
                  </a:schemeClr>
                </a:solidFill>
              </a:rPr>
              <a:t>Entrepreneurial Visionary Leaders </a:t>
            </a:r>
          </a:p>
          <a:p>
            <a:pPr algn="ctr"/>
            <a:r>
              <a:rPr lang="en-US" sz="2400" b="1" dirty="0">
                <a:solidFill>
                  <a:schemeClr val="accent2">
                    <a:lumMod val="50000"/>
                  </a:schemeClr>
                </a:solidFill>
              </a:rPr>
              <a:t>in the </a:t>
            </a:r>
          </a:p>
          <a:p>
            <a:pPr algn="ctr"/>
            <a:r>
              <a:rPr lang="en-US" sz="2400" b="1" dirty="0">
                <a:solidFill>
                  <a:schemeClr val="accent2">
                    <a:lumMod val="50000"/>
                  </a:schemeClr>
                </a:solidFill>
              </a:rPr>
              <a:t>Missionary Church</a:t>
            </a:r>
          </a:p>
          <a:p>
            <a:r>
              <a:rPr lang="en-US" sz="3200" b="1" dirty="0">
                <a:solidFill>
                  <a:schemeClr val="accent2">
                    <a:lumMod val="50000"/>
                  </a:schemeClr>
                </a:solidFill>
              </a:rPr>
              <a:t> </a:t>
            </a:r>
          </a:p>
        </p:txBody>
      </p:sp>
      <p:sp>
        <p:nvSpPr>
          <p:cNvPr id="4" name="TextBox 3">
            <a:extLst>
              <a:ext uri="{FF2B5EF4-FFF2-40B4-BE49-F238E27FC236}">
                <a16:creationId xmlns:a16="http://schemas.microsoft.com/office/drawing/2014/main" id="{F7B8758A-65B4-7247-9CF0-6521910B83B8}"/>
              </a:ext>
            </a:extLst>
          </p:cNvPr>
          <p:cNvSpPr txBox="1"/>
          <p:nvPr/>
        </p:nvSpPr>
        <p:spPr>
          <a:xfrm>
            <a:off x="3904812" y="3708679"/>
            <a:ext cx="2917786" cy="523220"/>
          </a:xfrm>
          <a:prstGeom prst="rect">
            <a:avLst/>
          </a:prstGeom>
          <a:noFill/>
        </p:spPr>
        <p:txBody>
          <a:bodyPr wrap="none" rtlCol="0">
            <a:spAutoFit/>
          </a:bodyPr>
          <a:lstStyle/>
          <a:p>
            <a:r>
              <a:rPr lang="en-US" sz="2800" b="1" dirty="0">
                <a:solidFill>
                  <a:schemeClr val="accent1">
                    <a:lumMod val="75000"/>
                  </a:schemeClr>
                </a:solidFill>
              </a:rPr>
              <a:t>August 12, 2019</a:t>
            </a:r>
          </a:p>
        </p:txBody>
      </p:sp>
    </p:spTree>
    <p:extLst>
      <p:ext uri="{BB962C8B-B14F-4D97-AF65-F5344CB8AC3E}">
        <p14:creationId xmlns:p14="http://schemas.microsoft.com/office/powerpoint/2010/main" val="4022088574"/>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76132" y="6488668"/>
            <a:ext cx="4494485"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595746" y="1284268"/>
            <a:ext cx="9906000" cy="5693866"/>
          </a:xfrm>
          <a:prstGeom prst="rect">
            <a:avLst/>
          </a:prstGeom>
          <a:noFill/>
        </p:spPr>
        <p:txBody>
          <a:bodyPr wrap="square" rtlCol="0">
            <a:spAutoFit/>
          </a:bodyPr>
          <a:lstStyle/>
          <a:p>
            <a:r>
              <a:rPr lang="en-US" sz="2800" b="1" dirty="0">
                <a:solidFill>
                  <a:schemeClr val="accent1">
                    <a:lumMod val="75000"/>
                  </a:schemeClr>
                </a:solidFill>
              </a:rPr>
              <a:t> </a:t>
            </a:r>
            <a:r>
              <a:rPr lang="en-US" sz="2800" b="1" u="sng" dirty="0">
                <a:solidFill>
                  <a:schemeClr val="accent1">
                    <a:lumMod val="75000"/>
                  </a:schemeClr>
                </a:solidFill>
              </a:rPr>
              <a:t>12 Hallmarks of a Missional Church:</a:t>
            </a:r>
          </a:p>
          <a:p>
            <a:endParaRPr lang="en-US" sz="2800" b="1" dirty="0">
              <a:solidFill>
                <a:schemeClr val="accent1">
                  <a:lumMod val="75000"/>
                </a:schemeClr>
              </a:solidFill>
            </a:endParaRPr>
          </a:p>
          <a:p>
            <a:r>
              <a:rPr lang="en-US" sz="2800" b="1" dirty="0">
                <a:solidFill>
                  <a:schemeClr val="accent4"/>
                </a:solidFill>
              </a:rPr>
              <a:t>5. The church seeks to discern God’s specific missional</a:t>
            </a:r>
          </a:p>
          <a:p>
            <a:r>
              <a:rPr lang="en-US" sz="2800" b="1" dirty="0">
                <a:solidFill>
                  <a:schemeClr val="accent4"/>
                </a:solidFill>
              </a:rPr>
              <a:t>    vocation for the entire community</a:t>
            </a:r>
          </a:p>
          <a:p>
            <a:endParaRPr lang="en-US" sz="2800" b="1" dirty="0">
              <a:solidFill>
                <a:schemeClr val="accent1">
                  <a:lumMod val="75000"/>
                </a:schemeClr>
              </a:solidFill>
            </a:endParaRPr>
          </a:p>
          <a:p>
            <a:r>
              <a:rPr lang="en-US" sz="2800" b="1" dirty="0">
                <a:solidFill>
                  <a:schemeClr val="accent4"/>
                </a:solidFill>
              </a:rPr>
              <a:t>6. A missional community is indicated by how Christians 	behave toward one another.</a:t>
            </a:r>
          </a:p>
          <a:p>
            <a:endParaRPr lang="en-US" sz="2800" b="1" dirty="0">
              <a:solidFill>
                <a:schemeClr val="accent1">
                  <a:lumMod val="75000"/>
                </a:schemeClr>
              </a:solidFill>
            </a:endParaRPr>
          </a:p>
          <a:p>
            <a:r>
              <a:rPr lang="en-US" sz="2800" b="1" dirty="0">
                <a:solidFill>
                  <a:schemeClr val="accent1">
                    <a:lumMod val="75000"/>
                  </a:schemeClr>
                </a:solidFill>
              </a:rPr>
              <a:t>7. It is a community that practices reconciliation.</a:t>
            </a:r>
          </a:p>
          <a:p>
            <a:endParaRPr lang="en-US" sz="2800" b="1" dirty="0">
              <a:solidFill>
                <a:schemeClr val="accent1">
                  <a:lumMod val="75000"/>
                </a:schemeClr>
              </a:solidFill>
            </a:endParaRPr>
          </a:p>
          <a:p>
            <a:r>
              <a:rPr lang="en-US" sz="2800" b="1" dirty="0">
                <a:solidFill>
                  <a:schemeClr val="accent4"/>
                </a:solidFill>
              </a:rPr>
              <a:t>8. The community hold themselves accountable to one</a:t>
            </a:r>
          </a:p>
          <a:p>
            <a:r>
              <a:rPr lang="en-US" sz="2800" b="1" dirty="0">
                <a:solidFill>
                  <a:schemeClr val="accent4"/>
                </a:solidFill>
              </a:rPr>
              <a:t>     another.</a:t>
            </a:r>
          </a:p>
          <a:p>
            <a:endParaRPr lang="en-US" sz="2800" b="1" dirty="0">
              <a:solidFill>
                <a:schemeClr val="accent1">
                  <a:lumMod val="75000"/>
                </a:schemeClr>
              </a:solidFill>
            </a:endParaRPr>
          </a:p>
        </p:txBody>
      </p:sp>
      <p:sp>
        <p:nvSpPr>
          <p:cNvPr id="3" name="TextBox 2">
            <a:extLst>
              <a:ext uri="{FF2B5EF4-FFF2-40B4-BE49-F238E27FC236}">
                <a16:creationId xmlns:a16="http://schemas.microsoft.com/office/drawing/2014/main" id="{FB79BC3C-8C4C-F44D-AFD0-E71542C402DF}"/>
              </a:ext>
            </a:extLst>
          </p:cNvPr>
          <p:cNvSpPr txBox="1"/>
          <p:nvPr/>
        </p:nvSpPr>
        <p:spPr>
          <a:xfrm>
            <a:off x="1696795" y="567124"/>
            <a:ext cx="6853158" cy="584775"/>
          </a:xfrm>
          <a:prstGeom prst="rect">
            <a:avLst/>
          </a:prstGeom>
          <a:noFill/>
        </p:spPr>
        <p:txBody>
          <a:bodyPr wrap="none" rtlCol="0">
            <a:spAutoFit/>
          </a:bodyPr>
          <a:lstStyle/>
          <a:p>
            <a:r>
              <a:rPr lang="en-US" sz="3200" b="1" dirty="0">
                <a:solidFill>
                  <a:schemeClr val="accent2">
                    <a:lumMod val="50000"/>
                  </a:schemeClr>
                </a:solidFill>
              </a:rPr>
              <a:t>Missional Entrepreneurial Ministry </a:t>
            </a:r>
          </a:p>
        </p:txBody>
      </p:sp>
    </p:spTree>
    <p:extLst>
      <p:ext uri="{BB962C8B-B14F-4D97-AF65-F5344CB8AC3E}">
        <p14:creationId xmlns:p14="http://schemas.microsoft.com/office/powerpoint/2010/main" val="1090418269"/>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76132" y="6488668"/>
            <a:ext cx="4494485"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512619" y="1151899"/>
            <a:ext cx="9906000" cy="5016758"/>
          </a:xfrm>
          <a:prstGeom prst="rect">
            <a:avLst/>
          </a:prstGeom>
          <a:noFill/>
        </p:spPr>
        <p:txBody>
          <a:bodyPr wrap="square" rtlCol="0">
            <a:spAutoFit/>
          </a:bodyPr>
          <a:lstStyle/>
          <a:p>
            <a:r>
              <a:rPr lang="en-US" sz="2800" b="1" dirty="0">
                <a:solidFill>
                  <a:schemeClr val="accent1">
                    <a:lumMod val="75000"/>
                  </a:schemeClr>
                </a:solidFill>
              </a:rPr>
              <a:t> </a:t>
            </a:r>
            <a:r>
              <a:rPr lang="en-US" sz="2800" b="1" u="sng" dirty="0">
                <a:solidFill>
                  <a:schemeClr val="accent1">
                    <a:lumMod val="75000"/>
                  </a:schemeClr>
                </a:solidFill>
              </a:rPr>
              <a:t>12 Hallmarks of a Missional Church:</a:t>
            </a:r>
          </a:p>
          <a:p>
            <a:endParaRPr lang="en-US" sz="2800" b="1" dirty="0">
              <a:solidFill>
                <a:schemeClr val="accent1">
                  <a:lumMod val="75000"/>
                </a:schemeClr>
              </a:solidFill>
            </a:endParaRPr>
          </a:p>
          <a:p>
            <a:r>
              <a:rPr lang="en-US" sz="2800" b="1" dirty="0">
                <a:solidFill>
                  <a:schemeClr val="accent1">
                    <a:lumMod val="75000"/>
                  </a:schemeClr>
                </a:solidFill>
              </a:rPr>
              <a:t>  </a:t>
            </a:r>
            <a:r>
              <a:rPr lang="en-US" sz="2800" b="1" dirty="0">
                <a:solidFill>
                  <a:schemeClr val="accent4"/>
                </a:solidFill>
              </a:rPr>
              <a:t>9. The church practices hospitality.</a:t>
            </a:r>
          </a:p>
          <a:p>
            <a:endParaRPr lang="en-US" sz="2800" b="1" dirty="0">
              <a:solidFill>
                <a:schemeClr val="accent1">
                  <a:lumMod val="75000"/>
                </a:schemeClr>
              </a:solidFill>
            </a:endParaRPr>
          </a:p>
          <a:p>
            <a:r>
              <a:rPr lang="en-US" sz="2800" b="1" dirty="0">
                <a:solidFill>
                  <a:schemeClr val="accent4"/>
                </a:solidFill>
              </a:rPr>
              <a:t>10. Worship is the central act of the community.</a:t>
            </a:r>
          </a:p>
          <a:p>
            <a:endParaRPr lang="en-US" sz="2800" b="1" dirty="0">
              <a:solidFill>
                <a:schemeClr val="accent1">
                  <a:lumMod val="75000"/>
                </a:schemeClr>
              </a:solidFill>
            </a:endParaRPr>
          </a:p>
          <a:p>
            <a:r>
              <a:rPr lang="en-US" sz="2800" b="1" dirty="0">
                <a:solidFill>
                  <a:schemeClr val="accent4"/>
                </a:solidFill>
              </a:rPr>
              <a:t>11. This community has a vital public witness.</a:t>
            </a:r>
          </a:p>
          <a:p>
            <a:endParaRPr lang="en-US" sz="2800" b="1" dirty="0">
              <a:solidFill>
                <a:schemeClr val="accent1">
                  <a:lumMod val="75000"/>
                </a:schemeClr>
              </a:solidFill>
            </a:endParaRPr>
          </a:p>
          <a:p>
            <a:r>
              <a:rPr lang="en-US" sz="2800" b="1" dirty="0">
                <a:solidFill>
                  <a:schemeClr val="accent1">
                    <a:lumMod val="75000"/>
                  </a:schemeClr>
                </a:solidFill>
              </a:rPr>
              <a:t>12. The church itself is an incomplete expression of the</a:t>
            </a:r>
          </a:p>
          <a:p>
            <a:r>
              <a:rPr lang="en-US" sz="2800" b="1" dirty="0">
                <a:solidFill>
                  <a:schemeClr val="accent1">
                    <a:lumMod val="75000"/>
                  </a:schemeClr>
                </a:solidFill>
              </a:rPr>
              <a:t>      reign of God.</a:t>
            </a:r>
          </a:p>
          <a:p>
            <a:endParaRPr lang="en-US" sz="2800" b="1" dirty="0">
              <a:solidFill>
                <a:schemeClr val="accent1">
                  <a:lumMod val="75000"/>
                </a:schemeClr>
              </a:solidFill>
            </a:endParaRPr>
          </a:p>
          <a:p>
            <a:r>
              <a:rPr lang="en-US" sz="1200" b="1" i="1" dirty="0">
                <a:solidFill>
                  <a:schemeClr val="accent1">
                    <a:lumMod val="75000"/>
                  </a:schemeClr>
                </a:solidFill>
              </a:rPr>
              <a:t>Frost and Hirsch, These hallmarks can be found in Treasure in Clay Jars, Ed. Lois Barrett</a:t>
            </a:r>
            <a:endParaRPr lang="en-US" sz="2800" b="1" dirty="0">
              <a:solidFill>
                <a:schemeClr val="accent1">
                  <a:lumMod val="75000"/>
                </a:schemeClr>
              </a:solidFill>
            </a:endParaRPr>
          </a:p>
        </p:txBody>
      </p:sp>
      <p:sp>
        <p:nvSpPr>
          <p:cNvPr id="3" name="TextBox 2">
            <a:extLst>
              <a:ext uri="{FF2B5EF4-FFF2-40B4-BE49-F238E27FC236}">
                <a16:creationId xmlns:a16="http://schemas.microsoft.com/office/drawing/2014/main" id="{FB79BC3C-8C4C-F44D-AFD0-E71542C402DF}"/>
              </a:ext>
            </a:extLst>
          </p:cNvPr>
          <p:cNvSpPr txBox="1"/>
          <p:nvPr/>
        </p:nvSpPr>
        <p:spPr>
          <a:xfrm>
            <a:off x="1696795" y="567124"/>
            <a:ext cx="6853158" cy="584775"/>
          </a:xfrm>
          <a:prstGeom prst="rect">
            <a:avLst/>
          </a:prstGeom>
          <a:noFill/>
        </p:spPr>
        <p:txBody>
          <a:bodyPr wrap="none" rtlCol="0">
            <a:spAutoFit/>
          </a:bodyPr>
          <a:lstStyle/>
          <a:p>
            <a:r>
              <a:rPr lang="en-US" sz="3200" b="1" dirty="0">
                <a:solidFill>
                  <a:schemeClr val="accent2">
                    <a:lumMod val="50000"/>
                  </a:schemeClr>
                </a:solidFill>
              </a:rPr>
              <a:t>Missional Entrepreneurial Ministry </a:t>
            </a:r>
          </a:p>
        </p:txBody>
      </p:sp>
    </p:spTree>
    <p:extLst>
      <p:ext uri="{BB962C8B-B14F-4D97-AF65-F5344CB8AC3E}">
        <p14:creationId xmlns:p14="http://schemas.microsoft.com/office/powerpoint/2010/main" val="1097401422"/>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03842" y="4650952"/>
            <a:ext cx="4919728"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3512879" y="1997766"/>
            <a:ext cx="3701654" cy="523220"/>
          </a:xfrm>
          <a:prstGeom prst="rect">
            <a:avLst/>
          </a:prstGeom>
          <a:noFill/>
        </p:spPr>
        <p:txBody>
          <a:bodyPr wrap="none" rtlCol="0">
            <a:spAutoFit/>
          </a:bodyPr>
          <a:lstStyle/>
          <a:p>
            <a:r>
              <a:rPr lang="en-US" sz="2800" b="1" dirty="0">
                <a:solidFill>
                  <a:schemeClr val="accent1">
                    <a:lumMod val="75000"/>
                  </a:schemeClr>
                </a:solidFill>
              </a:rPr>
              <a:t>Gathering of Leaders</a:t>
            </a:r>
          </a:p>
        </p:txBody>
      </p:sp>
      <p:sp>
        <p:nvSpPr>
          <p:cNvPr id="3" name="TextBox 2">
            <a:extLst>
              <a:ext uri="{FF2B5EF4-FFF2-40B4-BE49-F238E27FC236}">
                <a16:creationId xmlns:a16="http://schemas.microsoft.com/office/drawing/2014/main" id="{FB79BC3C-8C4C-F44D-AFD0-E71542C402DF}"/>
              </a:ext>
            </a:extLst>
          </p:cNvPr>
          <p:cNvSpPr txBox="1"/>
          <p:nvPr/>
        </p:nvSpPr>
        <p:spPr>
          <a:xfrm>
            <a:off x="1937127" y="2822445"/>
            <a:ext cx="6853158" cy="584775"/>
          </a:xfrm>
          <a:prstGeom prst="rect">
            <a:avLst/>
          </a:prstGeom>
          <a:noFill/>
        </p:spPr>
        <p:txBody>
          <a:bodyPr wrap="none" rtlCol="0">
            <a:spAutoFit/>
          </a:bodyPr>
          <a:lstStyle/>
          <a:p>
            <a:r>
              <a:rPr lang="en-US" sz="3200" b="1" dirty="0">
                <a:solidFill>
                  <a:schemeClr val="accent2">
                    <a:lumMod val="50000"/>
                  </a:schemeClr>
                </a:solidFill>
              </a:rPr>
              <a:t>Missional Entrepreneurial Ministry </a:t>
            </a:r>
          </a:p>
        </p:txBody>
      </p:sp>
      <p:sp>
        <p:nvSpPr>
          <p:cNvPr id="4" name="TextBox 3">
            <a:extLst>
              <a:ext uri="{FF2B5EF4-FFF2-40B4-BE49-F238E27FC236}">
                <a16:creationId xmlns:a16="http://schemas.microsoft.com/office/drawing/2014/main" id="{F7B8758A-65B4-7247-9CF0-6521910B83B8}"/>
              </a:ext>
            </a:extLst>
          </p:cNvPr>
          <p:cNvSpPr txBox="1"/>
          <p:nvPr/>
        </p:nvSpPr>
        <p:spPr>
          <a:xfrm>
            <a:off x="3904813" y="3708679"/>
            <a:ext cx="2917786" cy="523220"/>
          </a:xfrm>
          <a:prstGeom prst="rect">
            <a:avLst/>
          </a:prstGeom>
          <a:noFill/>
        </p:spPr>
        <p:txBody>
          <a:bodyPr wrap="none" rtlCol="0">
            <a:spAutoFit/>
          </a:bodyPr>
          <a:lstStyle/>
          <a:p>
            <a:r>
              <a:rPr lang="en-US" sz="2800" b="1" dirty="0">
                <a:solidFill>
                  <a:schemeClr val="accent1">
                    <a:lumMod val="75000"/>
                  </a:schemeClr>
                </a:solidFill>
              </a:rPr>
              <a:t>August 13, 2019</a:t>
            </a:r>
          </a:p>
        </p:txBody>
      </p:sp>
    </p:spTree>
    <p:extLst>
      <p:ext uri="{BB962C8B-B14F-4D97-AF65-F5344CB8AC3E}">
        <p14:creationId xmlns:p14="http://schemas.microsoft.com/office/powerpoint/2010/main" val="247842195"/>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27065" y="1213012"/>
            <a:ext cx="5873281" cy="2921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5" name="TextBox 14"/>
          <p:cNvSpPr txBox="1"/>
          <p:nvPr/>
        </p:nvSpPr>
        <p:spPr>
          <a:xfrm>
            <a:off x="2903842" y="4134117"/>
            <a:ext cx="4919728" cy="646331"/>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Supporting caregivers,</a:t>
            </a:r>
          </a:p>
          <a:p>
            <a:r>
              <a:rPr lang="en-US" i="1" dirty="0">
                <a:solidFill>
                  <a:srgbClr val="663300"/>
                </a:solidFill>
                <a:latin typeface="Lucida Calligraphy" panose="03010101010101010101" pitchFamily="66" charset="0"/>
                <a:cs typeface="Arial" panose="020B0604020202020204" pitchFamily="34" charset="0"/>
              </a:rPr>
              <a:t>				and their loved ones . . .</a:t>
            </a:r>
          </a:p>
        </p:txBody>
      </p:sp>
      <p:sp>
        <p:nvSpPr>
          <p:cNvPr id="4" name="Rectangle 3">
            <a:extLst>
              <a:ext uri="{FF2B5EF4-FFF2-40B4-BE49-F238E27FC236}">
                <a16:creationId xmlns:a16="http://schemas.microsoft.com/office/drawing/2014/main" id="{FAC7AFC0-28EB-1A47-A6D6-ADE97783FC71}"/>
              </a:ext>
            </a:extLst>
          </p:cNvPr>
          <p:cNvSpPr/>
          <p:nvPr/>
        </p:nvSpPr>
        <p:spPr>
          <a:xfrm>
            <a:off x="2876132" y="6488668"/>
            <a:ext cx="4330032" cy="369332"/>
          </a:xfrm>
          <a:prstGeom prst="rect">
            <a:avLst/>
          </a:prstGeom>
        </p:spPr>
        <p:txBody>
          <a:bodyPr wrap="none">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Tree>
    <p:extLst>
      <p:ext uri="{BB962C8B-B14F-4D97-AF65-F5344CB8AC3E}">
        <p14:creationId xmlns:p14="http://schemas.microsoft.com/office/powerpoint/2010/main" val="805419266"/>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822" y="576872"/>
            <a:ext cx="7045841" cy="5284381"/>
          </a:xfrm>
          <a:prstGeom prst="rect">
            <a:avLst/>
          </a:prstGeom>
        </p:spPr>
      </p:pic>
      <p:sp>
        <p:nvSpPr>
          <p:cNvPr id="3" name="Footer Placeholder 2">
            <a:extLst>
              <a:ext uri="{FF2B5EF4-FFF2-40B4-BE49-F238E27FC236}">
                <a16:creationId xmlns:a16="http://schemas.microsoft.com/office/drawing/2014/main" id="{02D98273-F14A-B74A-B28F-6EE900B32572}"/>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1362BB71-DBB1-A849-BD8C-D25158ACB4AD}"/>
              </a:ext>
            </a:extLst>
          </p:cNvPr>
          <p:cNvSpPr>
            <a:spLocks noGrp="1"/>
          </p:cNvSpPr>
          <p:nvPr>
            <p:ph type="sldNum" sz="quarter" idx="12"/>
          </p:nvPr>
        </p:nvSpPr>
        <p:spPr/>
        <p:txBody>
          <a:bodyPr/>
          <a:lstStyle/>
          <a:p>
            <a:fld id="{27D5FBB5-64B4-F245-8077-1026A38D5289}" type="slidenum">
              <a:rPr lang="en-US" smtClean="0"/>
              <a:t>14</a:t>
            </a:fld>
            <a:endParaRPr lang="en-US" dirty="0"/>
          </a:p>
        </p:txBody>
      </p:sp>
    </p:spTree>
    <p:extLst>
      <p:ext uri="{BB962C8B-B14F-4D97-AF65-F5344CB8AC3E}">
        <p14:creationId xmlns:p14="http://schemas.microsoft.com/office/powerpoint/2010/main" val="3816842441"/>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351" y="589623"/>
            <a:ext cx="7003312" cy="5252484"/>
          </a:xfrm>
          <a:prstGeom prst="rect">
            <a:avLst/>
          </a:prstGeom>
        </p:spPr>
      </p:pic>
      <p:sp>
        <p:nvSpPr>
          <p:cNvPr id="3" name="Footer Placeholder 2">
            <a:extLst>
              <a:ext uri="{FF2B5EF4-FFF2-40B4-BE49-F238E27FC236}">
                <a16:creationId xmlns:a16="http://schemas.microsoft.com/office/drawing/2014/main" id="{34331A62-E5E2-C24B-B819-7E82E1FB393B}"/>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72C0D26A-EEB3-9144-A1B4-45550C2D6E41}"/>
              </a:ext>
            </a:extLst>
          </p:cNvPr>
          <p:cNvSpPr>
            <a:spLocks noGrp="1"/>
          </p:cNvSpPr>
          <p:nvPr>
            <p:ph type="sldNum" sz="quarter" idx="12"/>
          </p:nvPr>
        </p:nvSpPr>
        <p:spPr/>
        <p:txBody>
          <a:bodyPr/>
          <a:lstStyle/>
          <a:p>
            <a:fld id="{27D5FBB5-64B4-F245-8077-1026A38D5289}" type="slidenum">
              <a:rPr lang="en-US" smtClean="0"/>
              <a:t>15</a:t>
            </a:fld>
            <a:endParaRPr lang="en-US" dirty="0"/>
          </a:p>
        </p:txBody>
      </p:sp>
    </p:spTree>
    <p:extLst>
      <p:ext uri="{BB962C8B-B14F-4D97-AF65-F5344CB8AC3E}">
        <p14:creationId xmlns:p14="http://schemas.microsoft.com/office/powerpoint/2010/main" val="503609193"/>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685" y="607261"/>
            <a:ext cx="7088374" cy="5316280"/>
          </a:xfrm>
          <a:prstGeom prst="rect">
            <a:avLst/>
          </a:prstGeom>
        </p:spPr>
      </p:pic>
      <p:sp>
        <p:nvSpPr>
          <p:cNvPr id="3" name="Footer Placeholder 2">
            <a:extLst>
              <a:ext uri="{FF2B5EF4-FFF2-40B4-BE49-F238E27FC236}">
                <a16:creationId xmlns:a16="http://schemas.microsoft.com/office/drawing/2014/main" id="{A706CFE6-7FCB-1449-86B7-3CC9875E614B}"/>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580AAFAA-2DD9-A94A-B958-AD4514DA0959}"/>
              </a:ext>
            </a:extLst>
          </p:cNvPr>
          <p:cNvSpPr>
            <a:spLocks noGrp="1"/>
          </p:cNvSpPr>
          <p:nvPr>
            <p:ph type="sldNum" sz="quarter" idx="12"/>
          </p:nvPr>
        </p:nvSpPr>
        <p:spPr/>
        <p:txBody>
          <a:bodyPr/>
          <a:lstStyle/>
          <a:p>
            <a:fld id="{27D5FBB5-64B4-F245-8077-1026A38D5289}" type="slidenum">
              <a:rPr lang="en-US" smtClean="0"/>
              <a:t>16</a:t>
            </a:fld>
            <a:endParaRPr lang="en-US" dirty="0"/>
          </a:p>
        </p:txBody>
      </p:sp>
    </p:spTree>
    <p:extLst>
      <p:ext uri="{BB962C8B-B14F-4D97-AF65-F5344CB8AC3E}">
        <p14:creationId xmlns:p14="http://schemas.microsoft.com/office/powerpoint/2010/main" val="3609216784"/>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598" y="547094"/>
            <a:ext cx="7130902" cy="5348176"/>
          </a:xfrm>
          <a:prstGeom prst="rect">
            <a:avLst/>
          </a:prstGeom>
        </p:spPr>
      </p:pic>
      <p:sp>
        <p:nvSpPr>
          <p:cNvPr id="3" name="Footer Placeholder 2">
            <a:extLst>
              <a:ext uri="{FF2B5EF4-FFF2-40B4-BE49-F238E27FC236}">
                <a16:creationId xmlns:a16="http://schemas.microsoft.com/office/drawing/2014/main" id="{24081A84-ACD6-2D4B-A360-3FEDB50BB6B1}"/>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76B9DE46-3DCF-604F-B918-8F4AF9534843}"/>
              </a:ext>
            </a:extLst>
          </p:cNvPr>
          <p:cNvSpPr>
            <a:spLocks noGrp="1"/>
          </p:cNvSpPr>
          <p:nvPr>
            <p:ph type="sldNum" sz="quarter" idx="12"/>
          </p:nvPr>
        </p:nvSpPr>
        <p:spPr/>
        <p:txBody>
          <a:bodyPr/>
          <a:lstStyle/>
          <a:p>
            <a:fld id="{27D5FBB5-64B4-F245-8077-1026A38D5289}" type="slidenum">
              <a:rPr lang="en-US" smtClean="0"/>
              <a:t>17</a:t>
            </a:fld>
            <a:endParaRPr lang="en-US" dirty="0"/>
          </a:p>
        </p:txBody>
      </p:sp>
    </p:spTree>
    <p:extLst>
      <p:ext uri="{BB962C8B-B14F-4D97-AF65-F5344CB8AC3E}">
        <p14:creationId xmlns:p14="http://schemas.microsoft.com/office/powerpoint/2010/main" val="3552929258"/>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114" y="596068"/>
            <a:ext cx="7102549" cy="5326912"/>
          </a:xfrm>
          <a:prstGeom prst="rect">
            <a:avLst/>
          </a:prstGeom>
        </p:spPr>
      </p:pic>
      <p:sp>
        <p:nvSpPr>
          <p:cNvPr id="3" name="Footer Placeholder 2">
            <a:extLst>
              <a:ext uri="{FF2B5EF4-FFF2-40B4-BE49-F238E27FC236}">
                <a16:creationId xmlns:a16="http://schemas.microsoft.com/office/drawing/2014/main" id="{66F3478C-12D2-6543-AEA6-B67655D7329A}"/>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6E847542-EF77-D94E-8ECD-2E90EEF02725}"/>
              </a:ext>
            </a:extLst>
          </p:cNvPr>
          <p:cNvSpPr>
            <a:spLocks noGrp="1"/>
          </p:cNvSpPr>
          <p:nvPr>
            <p:ph type="sldNum" sz="quarter" idx="12"/>
          </p:nvPr>
        </p:nvSpPr>
        <p:spPr/>
        <p:txBody>
          <a:bodyPr/>
          <a:lstStyle/>
          <a:p>
            <a:fld id="{27D5FBB5-64B4-F245-8077-1026A38D5289}" type="slidenum">
              <a:rPr lang="en-US" smtClean="0"/>
              <a:t>18</a:t>
            </a:fld>
            <a:endParaRPr lang="en-US" dirty="0"/>
          </a:p>
        </p:txBody>
      </p:sp>
    </p:spTree>
    <p:extLst>
      <p:ext uri="{BB962C8B-B14F-4D97-AF65-F5344CB8AC3E}">
        <p14:creationId xmlns:p14="http://schemas.microsoft.com/office/powerpoint/2010/main" val="34511266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310" y="936632"/>
            <a:ext cx="7418022" cy="4944140"/>
          </a:xfrm>
          <a:prstGeom prst="rect">
            <a:avLst/>
          </a:prstGeom>
        </p:spPr>
      </p:pic>
      <p:sp>
        <p:nvSpPr>
          <p:cNvPr id="3" name="Footer Placeholder 2">
            <a:extLst>
              <a:ext uri="{FF2B5EF4-FFF2-40B4-BE49-F238E27FC236}">
                <a16:creationId xmlns:a16="http://schemas.microsoft.com/office/drawing/2014/main" id="{78093E90-A3C3-5D45-8BCF-62134A929678}"/>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DD68923B-5D9D-CB4F-9790-0085CD25D9B8}"/>
              </a:ext>
            </a:extLst>
          </p:cNvPr>
          <p:cNvSpPr>
            <a:spLocks noGrp="1"/>
          </p:cNvSpPr>
          <p:nvPr>
            <p:ph type="sldNum" sz="quarter" idx="12"/>
          </p:nvPr>
        </p:nvSpPr>
        <p:spPr/>
        <p:txBody>
          <a:bodyPr/>
          <a:lstStyle/>
          <a:p>
            <a:fld id="{27D5FBB5-64B4-F245-8077-1026A38D5289}" type="slidenum">
              <a:rPr lang="en-US" smtClean="0"/>
              <a:t>19</a:t>
            </a:fld>
            <a:endParaRPr lang="en-US" dirty="0"/>
          </a:p>
        </p:txBody>
      </p:sp>
    </p:spTree>
    <p:extLst>
      <p:ext uri="{BB962C8B-B14F-4D97-AF65-F5344CB8AC3E}">
        <p14:creationId xmlns:p14="http://schemas.microsoft.com/office/powerpoint/2010/main" val="399898608"/>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03842" y="6488668"/>
            <a:ext cx="4919728"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860710" y="2996032"/>
            <a:ext cx="9278502" cy="646331"/>
          </a:xfrm>
          <a:prstGeom prst="rect">
            <a:avLst/>
          </a:prstGeom>
          <a:noFill/>
        </p:spPr>
        <p:txBody>
          <a:bodyPr wrap="none" rtlCol="0">
            <a:spAutoFit/>
          </a:bodyPr>
          <a:lstStyle/>
          <a:p>
            <a:r>
              <a:rPr lang="en-US" sz="3600" b="1" dirty="0">
                <a:solidFill>
                  <a:schemeClr val="accent1">
                    <a:lumMod val="75000"/>
                  </a:schemeClr>
                </a:solidFill>
              </a:rPr>
              <a:t>What Does it mean to be Entrepreneurial?</a:t>
            </a:r>
          </a:p>
        </p:txBody>
      </p:sp>
      <p:sp>
        <p:nvSpPr>
          <p:cNvPr id="5" name="TextBox 4">
            <a:extLst>
              <a:ext uri="{FF2B5EF4-FFF2-40B4-BE49-F238E27FC236}">
                <a16:creationId xmlns:a16="http://schemas.microsoft.com/office/drawing/2014/main" id="{8A81D0A5-29D5-4F4B-AD63-DAEE6B3390AB}"/>
              </a:ext>
            </a:extLst>
          </p:cNvPr>
          <p:cNvSpPr txBox="1"/>
          <p:nvPr/>
        </p:nvSpPr>
        <p:spPr>
          <a:xfrm>
            <a:off x="1946745" y="557553"/>
            <a:ext cx="6833922" cy="584775"/>
          </a:xfrm>
          <a:prstGeom prst="rect">
            <a:avLst/>
          </a:prstGeom>
          <a:noFill/>
        </p:spPr>
        <p:txBody>
          <a:bodyPr wrap="none" rtlCol="0">
            <a:spAutoFit/>
          </a:bodyPr>
          <a:lstStyle/>
          <a:p>
            <a:r>
              <a:rPr lang="en-US" sz="3200" b="1" dirty="0">
                <a:solidFill>
                  <a:schemeClr val="accent2">
                    <a:lumMod val="50000"/>
                  </a:schemeClr>
                </a:solidFill>
              </a:rPr>
              <a:t>Entrepreneurial Missional Leaders </a:t>
            </a:r>
          </a:p>
        </p:txBody>
      </p:sp>
    </p:spTree>
    <p:extLst>
      <p:ext uri="{BB962C8B-B14F-4D97-AF65-F5344CB8AC3E}">
        <p14:creationId xmlns:p14="http://schemas.microsoft.com/office/powerpoint/2010/main" val="2223174529"/>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312" y="1045213"/>
            <a:ext cx="7423085" cy="4795284"/>
          </a:xfrm>
          <a:prstGeom prst="rect">
            <a:avLst/>
          </a:prstGeom>
        </p:spPr>
      </p:pic>
      <p:sp>
        <p:nvSpPr>
          <p:cNvPr id="3" name="Footer Placeholder 2">
            <a:extLst>
              <a:ext uri="{FF2B5EF4-FFF2-40B4-BE49-F238E27FC236}">
                <a16:creationId xmlns:a16="http://schemas.microsoft.com/office/drawing/2014/main" id="{CCC689A4-7339-8D46-A13C-E8D08171BBBA}"/>
              </a:ext>
            </a:extLst>
          </p:cNvPr>
          <p:cNvSpPr>
            <a:spLocks noGrp="1"/>
          </p:cNvSpPr>
          <p:nvPr>
            <p:ph type="ftr" sz="quarter" idx="11"/>
          </p:nvPr>
        </p:nvSpPr>
        <p:spPr/>
        <p:txBody>
          <a:bodyPr/>
          <a:lstStyle/>
          <a:p>
            <a:r>
              <a:rPr lang="en-US" dirty="0"/>
              <a:t>The Episcopal Church Office of Black Ministries </a:t>
            </a:r>
          </a:p>
          <a:p>
            <a:r>
              <a:rPr lang="en-US" dirty="0"/>
              <a:t>The Reverend Ronald C. Byrd, Sr. Missioner</a:t>
            </a:r>
          </a:p>
        </p:txBody>
      </p:sp>
      <p:sp>
        <p:nvSpPr>
          <p:cNvPr id="7" name="Slide Number Placeholder 6">
            <a:extLst>
              <a:ext uri="{FF2B5EF4-FFF2-40B4-BE49-F238E27FC236}">
                <a16:creationId xmlns:a16="http://schemas.microsoft.com/office/drawing/2014/main" id="{1936B528-CF44-6045-8443-D089DC516EA0}"/>
              </a:ext>
            </a:extLst>
          </p:cNvPr>
          <p:cNvSpPr>
            <a:spLocks noGrp="1"/>
          </p:cNvSpPr>
          <p:nvPr>
            <p:ph type="sldNum" sz="quarter" idx="12"/>
          </p:nvPr>
        </p:nvSpPr>
        <p:spPr/>
        <p:txBody>
          <a:bodyPr/>
          <a:lstStyle/>
          <a:p>
            <a:fld id="{27D5FBB5-64B4-F245-8077-1026A38D5289}" type="slidenum">
              <a:rPr lang="en-US" smtClean="0"/>
              <a:t>20</a:t>
            </a:fld>
            <a:endParaRPr lang="en-US" dirty="0"/>
          </a:p>
        </p:txBody>
      </p:sp>
    </p:spTree>
    <p:extLst>
      <p:ext uri="{BB962C8B-B14F-4D97-AF65-F5344CB8AC3E}">
        <p14:creationId xmlns:p14="http://schemas.microsoft.com/office/powerpoint/2010/main" val="549628947"/>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65556"/>
            <a:ext cx="8596668" cy="1320800"/>
          </a:xfrm>
        </p:spPr>
        <p:txBody>
          <a:bodyPr/>
          <a:lstStyle/>
          <a:p>
            <a:pPr algn="ctr"/>
            <a:r>
              <a:rPr lang="en-US" b="1" dirty="0">
                <a:solidFill>
                  <a:schemeClr val="accent2">
                    <a:lumMod val="75000"/>
                  </a:schemeClr>
                </a:solidFill>
                <a:latin typeface="Bradley Hand ITC" panose="03070402050302030203" pitchFamily="66" charset="0"/>
              </a:rPr>
              <a:t>Our Mission</a:t>
            </a:r>
          </a:p>
        </p:txBody>
      </p:sp>
      <p:sp>
        <p:nvSpPr>
          <p:cNvPr id="3" name="Content Placeholder 2"/>
          <p:cNvSpPr>
            <a:spLocks noGrp="1"/>
          </p:cNvSpPr>
          <p:nvPr>
            <p:ph idx="1"/>
          </p:nvPr>
        </p:nvSpPr>
        <p:spPr>
          <a:xfrm>
            <a:off x="814577" y="3212108"/>
            <a:ext cx="8596668" cy="3645892"/>
          </a:xfrm>
        </p:spPr>
        <p:txBody>
          <a:bodyPr>
            <a:normAutofit/>
          </a:bodyPr>
          <a:lstStyle/>
          <a:p>
            <a:pPr marL="0" indent="0" algn="ctr">
              <a:buNone/>
            </a:pPr>
            <a:r>
              <a:rPr lang="en-US" sz="2400" i="1" dirty="0">
                <a:latin typeface="Calibri" panose="020F0502020204030204" pitchFamily="34" charset="0"/>
              </a:rPr>
              <a:t>To support caregivers and their loved ones </a:t>
            </a:r>
            <a:br>
              <a:rPr lang="en-US" sz="2400" dirty="0">
                <a:latin typeface="Calibri" panose="020F0502020204030204" pitchFamily="34" charset="0"/>
              </a:rPr>
            </a:br>
            <a:r>
              <a:rPr lang="en-US" sz="2400" i="1" dirty="0">
                <a:latin typeface="Calibri" panose="020F0502020204030204" pitchFamily="34" charset="0"/>
              </a:rPr>
              <a:t>by providing a safe, comfortable and reliable day service</a:t>
            </a:r>
            <a:br>
              <a:rPr lang="en-US" sz="2400" dirty="0">
                <a:latin typeface="Calibri" panose="020F0502020204030204" pitchFamily="34" charset="0"/>
              </a:rPr>
            </a:br>
            <a:r>
              <a:rPr lang="en-US" sz="2400" i="1" dirty="0">
                <a:latin typeface="Calibri" panose="020F0502020204030204" pitchFamily="34" charset="0"/>
              </a:rPr>
              <a:t> for adults who require assistance with daily living activities</a:t>
            </a:r>
            <a:br>
              <a:rPr lang="en-US" sz="2400" dirty="0">
                <a:latin typeface="Calibri" panose="020F0502020204030204" pitchFamily="34" charset="0"/>
              </a:rPr>
            </a:br>
            <a:r>
              <a:rPr lang="en-US" sz="2400" i="1" dirty="0">
                <a:latin typeface="Calibri" panose="020F0502020204030204" pitchFamily="34" charset="0"/>
              </a:rPr>
              <a:t> and would benefit from a compassionate environment </a:t>
            </a:r>
            <a:br>
              <a:rPr lang="en-US" sz="2400" dirty="0">
                <a:latin typeface="Calibri" panose="020F0502020204030204" pitchFamily="34" charset="0"/>
              </a:rPr>
            </a:br>
            <a:r>
              <a:rPr lang="en-US" sz="2400" i="1" dirty="0">
                <a:latin typeface="Calibri" panose="020F0502020204030204" pitchFamily="34" charset="0"/>
              </a:rPr>
              <a:t>with opportunities for socialization.</a:t>
            </a:r>
            <a:r>
              <a:rPr lang="en-US" sz="2400" dirty="0">
                <a:latin typeface="Calibri" panose="020F0502020204030204" pitchFamily="34" charset="0"/>
              </a:rPr>
              <a:t> </a:t>
            </a:r>
          </a:p>
        </p:txBody>
      </p:sp>
      <p:pic>
        <p:nvPicPr>
          <p:cNvPr id="6"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Box 6"/>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Rectangle 7">
            <a:extLst>
              <a:ext uri="{FF2B5EF4-FFF2-40B4-BE49-F238E27FC236}">
                <a16:creationId xmlns:a16="http://schemas.microsoft.com/office/drawing/2014/main" id="{D6A4925E-FBAD-F646-802B-25CDA6295D57}"/>
              </a:ext>
            </a:extLst>
          </p:cNvPr>
          <p:cNvSpPr/>
          <p:nvPr/>
        </p:nvSpPr>
        <p:spPr>
          <a:xfrm>
            <a:off x="2843501" y="6488668"/>
            <a:ext cx="4330032" cy="369332"/>
          </a:xfrm>
          <a:prstGeom prst="rect">
            <a:avLst/>
          </a:prstGeom>
        </p:spPr>
        <p:txBody>
          <a:bodyPr wrap="none">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Tree>
    <p:extLst>
      <p:ext uri="{BB962C8B-B14F-4D97-AF65-F5344CB8AC3E}">
        <p14:creationId xmlns:p14="http://schemas.microsoft.com/office/powerpoint/2010/main" val="4208462444"/>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108510"/>
            <a:ext cx="9242521" cy="509512"/>
          </a:xfrm>
        </p:spPr>
        <p:txBody>
          <a:bodyPr>
            <a:noAutofit/>
          </a:bodyPr>
          <a:lstStyle/>
          <a:p>
            <a:r>
              <a:rPr lang="en-US" b="1" dirty="0">
                <a:solidFill>
                  <a:schemeClr val="accent2">
                    <a:lumMod val="75000"/>
                  </a:schemeClr>
                </a:solidFill>
                <a:latin typeface="Bradley Hand ITC" panose="03070402050302030203" pitchFamily="66" charset="0"/>
              </a:rPr>
              <a:t>Forster Woods offers the following services:</a:t>
            </a:r>
          </a:p>
        </p:txBody>
      </p:sp>
      <p:sp>
        <p:nvSpPr>
          <p:cNvPr id="3" name="Content Placeholder 2"/>
          <p:cNvSpPr>
            <a:spLocks noGrp="1"/>
          </p:cNvSpPr>
          <p:nvPr>
            <p:ph idx="1"/>
          </p:nvPr>
        </p:nvSpPr>
        <p:spPr>
          <a:xfrm>
            <a:off x="677333" y="2806611"/>
            <a:ext cx="8596668" cy="3438659"/>
          </a:xfrm>
        </p:spPr>
        <p:txBody>
          <a:bodyPr>
            <a:normAutofit fontScale="70000" lnSpcReduction="20000"/>
          </a:bodyPr>
          <a:lstStyle/>
          <a:p>
            <a:pPr>
              <a:buClr>
                <a:schemeClr val="accent2">
                  <a:lumMod val="75000"/>
                </a:schemeClr>
              </a:buClr>
            </a:pPr>
            <a:r>
              <a:rPr lang="en-US" sz="2400" dirty="0">
                <a:latin typeface="Calibri" panose="020F0502020204030204" pitchFamily="34" charset="0"/>
                <a:cs typeface="Andalus" panose="02020603050405020304" pitchFamily="18" charset="-78"/>
              </a:rPr>
              <a:t>Assistance with Activities of Daily Living</a:t>
            </a:r>
          </a:p>
          <a:p>
            <a:pPr>
              <a:buClr>
                <a:schemeClr val="accent2">
                  <a:lumMod val="75000"/>
                </a:schemeClr>
              </a:buClr>
            </a:pPr>
            <a:r>
              <a:rPr lang="en-US" sz="2400" dirty="0">
                <a:latin typeface="Calibri" panose="020F0502020204030204" pitchFamily="34" charset="0"/>
                <a:cs typeface="Andalus" panose="02020603050405020304" pitchFamily="18" charset="-78"/>
              </a:rPr>
              <a:t>Transportation Coordination through CATA Spec-Tran or Redi-Ride</a:t>
            </a:r>
          </a:p>
          <a:p>
            <a:pPr>
              <a:buClr>
                <a:schemeClr val="accent2">
                  <a:lumMod val="75000"/>
                </a:schemeClr>
              </a:buClr>
            </a:pPr>
            <a:r>
              <a:rPr lang="en-US" sz="2400" dirty="0">
                <a:latin typeface="Calibri" panose="020F0502020204030204" pitchFamily="34" charset="0"/>
                <a:cs typeface="Andalus" panose="02020603050405020304" pitchFamily="18" charset="-78"/>
              </a:rPr>
              <a:t>Personalized Care Plan</a:t>
            </a:r>
          </a:p>
          <a:p>
            <a:pPr>
              <a:buClr>
                <a:schemeClr val="accent2">
                  <a:lumMod val="75000"/>
                </a:schemeClr>
              </a:buClr>
            </a:pPr>
            <a:r>
              <a:rPr lang="en-US" sz="2400" dirty="0">
                <a:latin typeface="Calibri" panose="020F0502020204030204" pitchFamily="34" charset="0"/>
                <a:cs typeface="Andalus" panose="02020603050405020304" pitchFamily="18" charset="-78"/>
              </a:rPr>
              <a:t>Program designed to provide cognitive, sensory, and creative stimulation</a:t>
            </a:r>
          </a:p>
          <a:p>
            <a:pPr>
              <a:buClr>
                <a:schemeClr val="accent2">
                  <a:lumMod val="75000"/>
                </a:schemeClr>
              </a:buClr>
            </a:pPr>
            <a:r>
              <a:rPr lang="en-US" sz="2400" dirty="0">
                <a:latin typeface="Calibri" panose="020F0502020204030204" pitchFamily="34" charset="0"/>
                <a:cs typeface="Andalus" panose="02020603050405020304" pitchFamily="18" charset="-78"/>
              </a:rPr>
              <a:t>Music and Exercise Activities</a:t>
            </a:r>
          </a:p>
          <a:p>
            <a:pPr>
              <a:buClr>
                <a:schemeClr val="accent2">
                  <a:lumMod val="75000"/>
                </a:schemeClr>
              </a:buClr>
            </a:pPr>
            <a:r>
              <a:rPr lang="en-US" sz="2400" dirty="0">
                <a:latin typeface="Calibri" panose="020F0502020204030204" pitchFamily="34" charset="0"/>
                <a:cs typeface="Andalus" panose="02020603050405020304" pitchFamily="18" charset="-78"/>
              </a:rPr>
              <a:t>Animal Therapy</a:t>
            </a:r>
          </a:p>
          <a:p>
            <a:pPr>
              <a:buClr>
                <a:schemeClr val="accent2">
                  <a:lumMod val="75000"/>
                </a:schemeClr>
              </a:buClr>
            </a:pPr>
            <a:r>
              <a:rPr lang="en-US" sz="2400" dirty="0">
                <a:latin typeface="Calibri" panose="020F0502020204030204" pitchFamily="34" charset="0"/>
                <a:cs typeface="Andalus" panose="02020603050405020304" pitchFamily="18" charset="-78"/>
              </a:rPr>
              <a:t>Community Visitors and Outings</a:t>
            </a:r>
          </a:p>
          <a:p>
            <a:pPr>
              <a:buClr>
                <a:schemeClr val="accent2">
                  <a:lumMod val="75000"/>
                </a:schemeClr>
              </a:buClr>
            </a:pPr>
            <a:r>
              <a:rPr lang="en-US" sz="2400" dirty="0">
                <a:latin typeface="Calibri" panose="020F0502020204030204" pitchFamily="34" charset="0"/>
                <a:cs typeface="Andalus" panose="02020603050405020304" pitchFamily="18" charset="-78"/>
              </a:rPr>
              <a:t>Individualized, nutritious breakfast, lunch, snacks and beverages</a:t>
            </a:r>
          </a:p>
          <a:p>
            <a:pPr>
              <a:buClr>
                <a:schemeClr val="accent2">
                  <a:lumMod val="75000"/>
                </a:schemeClr>
              </a:buClr>
            </a:pPr>
            <a:r>
              <a:rPr lang="en-US" sz="2400" dirty="0">
                <a:latin typeface="Calibri" panose="020F0502020204030204" pitchFamily="34" charset="0"/>
                <a:cs typeface="Andalus" panose="02020603050405020304" pitchFamily="18" charset="-78"/>
              </a:rPr>
              <a:t>Medication Monitoring</a:t>
            </a:r>
          </a:p>
          <a:p>
            <a:pPr>
              <a:buClr>
                <a:schemeClr val="accent2">
                  <a:lumMod val="75000"/>
                </a:schemeClr>
              </a:buClr>
            </a:pPr>
            <a:r>
              <a:rPr lang="en-US" sz="2400" dirty="0">
                <a:latin typeface="Calibri" panose="020F0502020204030204" pitchFamily="34" charset="0"/>
                <a:cs typeface="Andalus" panose="02020603050405020304" pitchFamily="18" charset="-78"/>
              </a:rPr>
              <a:t>Wellness Program with Weekly Nurse Visit</a:t>
            </a:r>
          </a:p>
        </p:txBody>
      </p:sp>
      <p:pic>
        <p:nvPicPr>
          <p:cNvPr id="4"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12784" y="0"/>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p:cNvSpPr txBox="1"/>
          <p:nvPr/>
        </p:nvSpPr>
        <p:spPr>
          <a:xfrm>
            <a:off x="3146098" y="1646845"/>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9" name="Rectangle 8">
            <a:extLst>
              <a:ext uri="{FF2B5EF4-FFF2-40B4-BE49-F238E27FC236}">
                <a16:creationId xmlns:a16="http://schemas.microsoft.com/office/drawing/2014/main" id="{20EA72B1-FB63-B645-A322-405474BC6232}"/>
              </a:ext>
            </a:extLst>
          </p:cNvPr>
          <p:cNvSpPr/>
          <p:nvPr/>
        </p:nvSpPr>
        <p:spPr>
          <a:xfrm>
            <a:off x="2861396" y="6488668"/>
            <a:ext cx="4330032" cy="369332"/>
          </a:xfrm>
          <a:prstGeom prst="rect">
            <a:avLst/>
          </a:prstGeom>
        </p:spPr>
        <p:txBody>
          <a:bodyPr wrap="none">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Tree>
    <p:extLst>
      <p:ext uri="{BB962C8B-B14F-4D97-AF65-F5344CB8AC3E}">
        <p14:creationId xmlns:p14="http://schemas.microsoft.com/office/powerpoint/2010/main" val="2976283446"/>
      </p:ext>
    </p:extLst>
  </p:cSld>
  <p:clrMapOvr>
    <a:masterClrMapping/>
  </p:clrMapOvr>
  <mc:AlternateContent xmlns:mc="http://schemas.openxmlformats.org/markup-compatibility/2006" xmlns:p14="http://schemas.microsoft.com/office/powerpoint/2010/main">
    <mc:Choice Requires="p14">
      <p:transition spd="slow" p14:dur="3400" advClick="0" advTm="17000">
        <p14:reveal/>
      </p:transition>
    </mc:Choice>
    <mc:Fallback xmlns="">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882" y="2041326"/>
            <a:ext cx="8596668" cy="676482"/>
          </a:xfrm>
        </p:spPr>
        <p:txBody>
          <a:bodyPr/>
          <a:lstStyle/>
          <a:p>
            <a:pPr algn="ctr"/>
            <a:r>
              <a:rPr lang="en-US" b="1" dirty="0">
                <a:solidFill>
                  <a:schemeClr val="accent2">
                    <a:lumMod val="75000"/>
                  </a:schemeClr>
                </a:solidFill>
                <a:latin typeface="Bradley Hand ITC" panose="03070402050302030203" pitchFamily="66" charset="0"/>
              </a:rPr>
              <a:t>Location and Hours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82824"/>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1" y="1515545"/>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3" name="TextBox 2"/>
          <p:cNvSpPr txBox="1"/>
          <p:nvPr/>
        </p:nvSpPr>
        <p:spPr>
          <a:xfrm>
            <a:off x="1091136" y="2857953"/>
            <a:ext cx="2884706" cy="2708434"/>
          </a:xfrm>
          <a:prstGeom prst="rect">
            <a:avLst/>
          </a:prstGeom>
          <a:noFill/>
        </p:spPr>
        <p:txBody>
          <a:bodyPr wrap="square" rtlCol="0">
            <a:spAutoFit/>
          </a:bodyPr>
          <a:lstStyle/>
          <a:p>
            <a:pPr algn="just"/>
            <a:r>
              <a:rPr lang="en-US" sz="1700" dirty="0">
                <a:latin typeface="Calibri" panose="020F0502020204030204" pitchFamily="34" charset="0"/>
              </a:rPr>
              <a:t>The </a:t>
            </a:r>
            <a:r>
              <a:rPr lang="en-US" sz="1700" i="1" dirty="0">
                <a:latin typeface="Calibri" panose="020F0502020204030204" pitchFamily="34" charset="0"/>
              </a:rPr>
              <a:t>Forster Woods Adult Day Center</a:t>
            </a:r>
            <a:r>
              <a:rPr lang="en-US" sz="1700" dirty="0">
                <a:latin typeface="Calibri" panose="020F0502020204030204" pitchFamily="34" charset="0"/>
              </a:rPr>
              <a:t> facility is located at 4656 N. Meridian Road on 10½ acres of gardens and woods in the midst of a residential area west of Williamston, Michigan. </a:t>
            </a:r>
            <a:r>
              <a:rPr lang="en-US" sz="1700" i="1" dirty="0">
                <a:latin typeface="Calibri" panose="020F0502020204030204" pitchFamily="34" charset="0"/>
              </a:rPr>
              <a:t>Forster Woods</a:t>
            </a:r>
            <a:r>
              <a:rPr lang="en-US" sz="1700" dirty="0">
                <a:latin typeface="Calibri" panose="020F0502020204030204" pitchFamily="34" charset="0"/>
              </a:rPr>
              <a:t> is easily accessible from Williamston, Haslett, Okemos, and East Lansing.</a:t>
            </a:r>
          </a:p>
        </p:txBody>
      </p:sp>
      <p:sp>
        <p:nvSpPr>
          <p:cNvPr id="8" name="TextBox 7"/>
          <p:cNvSpPr txBox="1"/>
          <p:nvPr/>
        </p:nvSpPr>
        <p:spPr>
          <a:xfrm>
            <a:off x="4411283" y="5566387"/>
            <a:ext cx="5025025" cy="1138773"/>
          </a:xfrm>
          <a:prstGeom prst="rect">
            <a:avLst/>
          </a:prstGeom>
          <a:noFill/>
        </p:spPr>
        <p:txBody>
          <a:bodyPr wrap="square" rtlCol="0">
            <a:spAutoFit/>
          </a:bodyPr>
          <a:lstStyle/>
          <a:p>
            <a:pPr algn="just"/>
            <a:r>
              <a:rPr lang="en-US" sz="1700" dirty="0">
                <a:latin typeface="Calibri" panose="020F0502020204030204" pitchFamily="34" charset="0"/>
              </a:rPr>
              <a:t>Our program offers flexible hours and operates Monday through Friday from 7:30 a.m. until 5:30 p.m.  To accommodate the needs of our caregivers, Saturday hours are available upon request.</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6283" y="2857953"/>
            <a:ext cx="4900025" cy="2568289"/>
          </a:xfrm>
        </p:spPr>
      </p:pic>
    </p:spTree>
    <p:extLst>
      <p:ext uri="{BB962C8B-B14F-4D97-AF65-F5344CB8AC3E}">
        <p14:creationId xmlns:p14="http://schemas.microsoft.com/office/powerpoint/2010/main" val="1549723199"/>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577" y="2336254"/>
            <a:ext cx="8596668" cy="676482"/>
          </a:xfrm>
        </p:spPr>
        <p:txBody>
          <a:bodyPr/>
          <a:lstStyle/>
          <a:p>
            <a:pPr algn="ctr"/>
            <a:r>
              <a:rPr lang="en-US" b="1" dirty="0">
                <a:solidFill>
                  <a:schemeClr val="accent2">
                    <a:lumMod val="75000"/>
                  </a:schemeClr>
                </a:solidFill>
                <a:latin typeface="Bradley Hand ITC" panose="03070402050302030203" pitchFamily="66" charset="0"/>
              </a:rPr>
              <a:t>Our Staff</a:t>
            </a:r>
          </a:p>
        </p:txBody>
      </p:sp>
      <p:pic>
        <p:nvPicPr>
          <p:cNvPr id="4" name="Content Placeholder 3"/>
          <p:cNvPicPr>
            <a:picLocks noGrp="1" noChangeAspect="1"/>
          </p:cNvPicPr>
          <p:nvPr>
            <p:ph idx="1"/>
          </p:nvPr>
        </p:nvPicPr>
        <p:blipFill rotWithShape="1">
          <a:blip r:embed="rId2"/>
          <a:srcRect r="10117"/>
          <a:stretch/>
        </p:blipFill>
        <p:spPr>
          <a:xfrm>
            <a:off x="3965030" y="3167519"/>
            <a:ext cx="5804912" cy="2421853"/>
          </a:xfrm>
          <a:prstGeom prst="rect">
            <a:avLst/>
          </a:prstGeom>
        </p:spPr>
      </p:pic>
      <p:pic>
        <p:nvPicPr>
          <p:cNvPr id="5" name="Picture 17" descr="forster woods logo - new"/>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7" name="Text Placeholder 6"/>
          <p:cNvSpPr txBox="1">
            <a:spLocks/>
          </p:cNvSpPr>
          <p:nvPr/>
        </p:nvSpPr>
        <p:spPr>
          <a:xfrm>
            <a:off x="446370" y="3272543"/>
            <a:ext cx="3687102" cy="221180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Qualified and Committed Staff</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Receives Comprehensive Training</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CPR/AED Certified</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3:1 Participant to Staff Ratio</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Certified Dementia Practioner</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Registered Nurse</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3594090411"/>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fade">
                                      <p:cBhvr>
                                        <p:cTn id="56" dur="1000"/>
                                        <p:tgtEl>
                                          <p:spTgt spid="7">
                                            <p:txEl>
                                              <p:pRg st="5" end="5"/>
                                            </p:txEl>
                                          </p:spTgt>
                                        </p:tgtEl>
                                      </p:cBhvr>
                                    </p:animEffect>
                                    <p:anim calcmode="lin" valueType="num">
                                      <p:cBhvr>
                                        <p:cTn id="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Daily Schedule</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graphicFrame>
        <p:nvGraphicFramePr>
          <p:cNvPr id="10" name="Table 9"/>
          <p:cNvGraphicFramePr>
            <a:graphicFrameLocks noGrp="1"/>
          </p:cNvGraphicFramePr>
          <p:nvPr>
            <p:extLst>
              <p:ext uri="{D42A27DB-BD31-4B8C-83A1-F6EECF244321}">
                <p14:modId xmlns:p14="http://schemas.microsoft.com/office/powerpoint/2010/main" val="731924487"/>
              </p:ext>
            </p:extLst>
          </p:nvPr>
        </p:nvGraphicFramePr>
        <p:xfrm>
          <a:off x="2774006" y="3072976"/>
          <a:ext cx="4700852" cy="3151632"/>
        </p:xfrm>
        <a:graphic>
          <a:graphicData uri="http://schemas.openxmlformats.org/drawingml/2006/table">
            <a:tbl>
              <a:tblPr firstRow="1" bandRow="1">
                <a:tableStyleId>{5940675A-B579-460E-94D1-54222C63F5DA}</a:tableStyleId>
              </a:tblPr>
              <a:tblGrid>
                <a:gridCol w="1329751">
                  <a:extLst>
                    <a:ext uri="{9D8B030D-6E8A-4147-A177-3AD203B41FA5}">
                      <a16:colId xmlns:a16="http://schemas.microsoft.com/office/drawing/2014/main" val="20000"/>
                    </a:ext>
                  </a:extLst>
                </a:gridCol>
                <a:gridCol w="3371101">
                  <a:extLst>
                    <a:ext uri="{9D8B030D-6E8A-4147-A177-3AD203B41FA5}">
                      <a16:colId xmlns:a16="http://schemas.microsoft.com/office/drawing/2014/main" val="20001"/>
                    </a:ext>
                  </a:extLst>
                </a:gridCol>
              </a:tblGrid>
              <a:tr h="254726">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8:00 - 9:15</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Morning Café with Then and Now</a:t>
                      </a:r>
                    </a:p>
                  </a:txBody>
                  <a:tcPr marL="36576" marR="36576" marT="36576" marB="36576" anchor="ctr"/>
                </a:tc>
                <a:extLst>
                  <a:ext uri="{0D108BD9-81ED-4DB2-BD59-A6C34878D82A}">
                    <a16:rowId xmlns:a16="http://schemas.microsoft.com/office/drawing/2014/main" val="10000"/>
                  </a:ext>
                </a:extLst>
              </a:tr>
              <a:tr h="229471">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9:15 - 10:00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Bodies in Motion</a:t>
                      </a:r>
                    </a:p>
                  </a:txBody>
                  <a:tcPr marL="36576" marR="36576" marT="36576" marB="36576" anchor="ctr"/>
                </a:tc>
                <a:extLst>
                  <a:ext uri="{0D108BD9-81ED-4DB2-BD59-A6C34878D82A}">
                    <a16:rowId xmlns:a16="http://schemas.microsoft.com/office/drawing/2014/main" val="10001"/>
                  </a:ext>
                </a:extLst>
              </a:tr>
              <a:tr h="117130">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10:00 - 10:30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Coffee Break</a:t>
                      </a:r>
                    </a:p>
                  </a:txBody>
                  <a:tcPr marL="36576" marR="36576" marT="36576" marB="36576" anchor="ctr"/>
                </a:tc>
                <a:extLst>
                  <a:ext uri="{0D108BD9-81ED-4DB2-BD59-A6C34878D82A}">
                    <a16:rowId xmlns:a16="http://schemas.microsoft.com/office/drawing/2014/main" val="10002"/>
                  </a:ext>
                </a:extLst>
              </a:tr>
              <a:tr h="0">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10:30 - 11:30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Memory Matters</a:t>
                      </a:r>
                    </a:p>
                  </a:txBody>
                  <a:tcPr marL="36576" marR="36576" marT="36576" marB="36576" anchor="ctr"/>
                </a:tc>
                <a:extLst>
                  <a:ext uri="{0D108BD9-81ED-4DB2-BD59-A6C34878D82A}">
                    <a16:rowId xmlns:a16="http://schemas.microsoft.com/office/drawing/2014/main" val="10003"/>
                  </a:ext>
                </a:extLst>
              </a:tr>
              <a:tr h="0">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11:30 - 12:30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Creative Expressions</a:t>
                      </a:r>
                    </a:p>
                  </a:txBody>
                  <a:tcPr marL="36576" marR="36576" marT="36576" marB="36576" anchor="ctr"/>
                </a:tc>
                <a:extLst>
                  <a:ext uri="{0D108BD9-81ED-4DB2-BD59-A6C34878D82A}">
                    <a16:rowId xmlns:a16="http://schemas.microsoft.com/office/drawing/2014/main" val="10004"/>
                  </a:ext>
                </a:extLst>
              </a:tr>
              <a:tr h="128451">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12:30 - 1:30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Lunch</a:t>
                      </a:r>
                    </a:p>
                  </a:txBody>
                  <a:tcPr marL="36576" marR="36576" marT="36576" marB="36576" anchor="ctr"/>
                </a:tc>
                <a:extLst>
                  <a:ext uri="{0D108BD9-81ED-4DB2-BD59-A6C34878D82A}">
                    <a16:rowId xmlns:a16="http://schemas.microsoft.com/office/drawing/2014/main" val="10005"/>
                  </a:ext>
                </a:extLst>
              </a:tr>
              <a:tr h="190282">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1:30 - 2:00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Just Breathe</a:t>
                      </a:r>
                    </a:p>
                  </a:txBody>
                  <a:tcPr marL="36576" marR="36576" marT="36576" marB="36576" anchor="ctr"/>
                </a:tc>
                <a:extLst>
                  <a:ext uri="{0D108BD9-81ED-4DB2-BD59-A6C34878D82A}">
                    <a16:rowId xmlns:a16="http://schemas.microsoft.com/office/drawing/2014/main" val="10006"/>
                  </a:ext>
                </a:extLst>
              </a:tr>
              <a:tr h="165027">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2:00 - 3:00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“Sense”ational</a:t>
                      </a:r>
                    </a:p>
                  </a:txBody>
                  <a:tcPr marL="36576" marR="36576" marT="36576" marB="36576" anchor="ctr"/>
                </a:tc>
                <a:extLst>
                  <a:ext uri="{0D108BD9-81ED-4DB2-BD59-A6C34878D82A}">
                    <a16:rowId xmlns:a16="http://schemas.microsoft.com/office/drawing/2014/main" val="10007"/>
                  </a:ext>
                </a:extLst>
              </a:tr>
              <a:tr h="212344">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3:00 - 4:00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Harmony Hour</a:t>
                      </a:r>
                    </a:p>
                  </a:txBody>
                  <a:tcPr marL="36576" marR="36576" marT="36576" marB="36576" anchor="ctr"/>
                </a:tc>
                <a:extLst>
                  <a:ext uri="{0D108BD9-81ED-4DB2-BD59-A6C34878D82A}">
                    <a16:rowId xmlns:a16="http://schemas.microsoft.com/office/drawing/2014/main" val="10008"/>
                  </a:ext>
                </a:extLst>
              </a:tr>
              <a:tr h="129032">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4:00 - 4:30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Afternoon Bite</a:t>
                      </a:r>
                    </a:p>
                  </a:txBody>
                  <a:tcPr marL="36576" marR="36576" marT="36576" marB="36576" anchor="ctr"/>
                </a:tc>
                <a:extLst>
                  <a:ext uri="{0D108BD9-81ED-4DB2-BD59-A6C34878D82A}">
                    <a16:rowId xmlns:a16="http://schemas.microsoft.com/office/drawing/2014/main" val="10009"/>
                  </a:ext>
                </a:extLst>
              </a:tr>
              <a:tr h="132806">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4:30 - 5:30</a:t>
                      </a:r>
                    </a:p>
                  </a:txBody>
                  <a:tcPr marL="36576" marR="36576" marT="36576" marB="36576" anchor="ctr"/>
                </a:tc>
                <a:tc>
                  <a:txBody>
                    <a:bodyPr/>
                    <a:lstStyle/>
                    <a:p>
                      <a:pPr marR="0" indent="0" algn="ctr" rtl="0">
                        <a:spcBef>
                          <a:spcPts val="0"/>
                        </a:spcBef>
                        <a:spcAft>
                          <a:spcPts val="0"/>
                        </a:spcAft>
                      </a:pPr>
                      <a:r>
                        <a:rPr lang="en-US" sz="1400" kern="1400" dirty="0">
                          <a:ln>
                            <a:noFill/>
                          </a:ln>
                          <a:solidFill>
                            <a:srgbClr val="000000"/>
                          </a:solidFill>
                          <a:effectLst/>
                          <a:latin typeface="Calibri" panose="020F0502020204030204" pitchFamily="34" charset="0"/>
                        </a:rPr>
                        <a:t>Table Games</a:t>
                      </a:r>
                    </a:p>
                  </a:txBody>
                  <a:tcPr marL="36576" marR="36576" marT="36576" marB="36576"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94461650"/>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13" y="2181471"/>
            <a:ext cx="8596668" cy="674898"/>
          </a:xfrm>
        </p:spPr>
        <p:txBody>
          <a:bodyPr/>
          <a:lstStyle/>
          <a:p>
            <a:pPr algn="ctr"/>
            <a:r>
              <a:rPr lang="en-US" b="1" dirty="0">
                <a:solidFill>
                  <a:schemeClr val="accent2">
                    <a:lumMod val="75000"/>
                  </a:schemeClr>
                </a:solidFill>
                <a:latin typeface="Bradley Hand ITC" panose="03070402050302030203" pitchFamily="66" charset="0"/>
              </a:rPr>
              <a:t>Social Activities</a:t>
            </a:r>
          </a:p>
        </p:txBody>
      </p:sp>
      <p:pic>
        <p:nvPicPr>
          <p:cNvPr id="4" name="Content Placeholder 3"/>
          <p:cNvPicPr>
            <a:picLocks noGrp="1" noChangeAspect="1"/>
          </p:cNvPicPr>
          <p:nvPr>
            <p:ph idx="1"/>
          </p:nvPr>
        </p:nvPicPr>
        <p:blipFill>
          <a:blip r:embed="rId2"/>
          <a:stretch>
            <a:fillRect/>
          </a:stretch>
        </p:blipFill>
        <p:spPr>
          <a:xfrm>
            <a:off x="1165668" y="2856369"/>
            <a:ext cx="7620000" cy="2857500"/>
          </a:xfrm>
          <a:prstGeom prst="rect">
            <a:avLst/>
          </a:prstGeom>
        </p:spPr>
      </p:pic>
      <p:pic>
        <p:nvPicPr>
          <p:cNvPr id="5" name="Picture 17" descr="forster woods logo - new"/>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7" name="TextBox 6"/>
          <p:cNvSpPr txBox="1"/>
          <p:nvPr/>
        </p:nvSpPr>
        <p:spPr>
          <a:xfrm>
            <a:off x="1165668" y="5772514"/>
            <a:ext cx="7620000" cy="646331"/>
          </a:xfrm>
          <a:prstGeom prst="rect">
            <a:avLst/>
          </a:prstGeom>
          <a:noFill/>
        </p:spPr>
        <p:txBody>
          <a:bodyPr wrap="square" rtlCol="0">
            <a:spAutoFit/>
          </a:bodyPr>
          <a:lstStyle/>
          <a:p>
            <a:pPr algn="just"/>
            <a:r>
              <a:rPr lang="en-US" dirty="0">
                <a:latin typeface="Calibri" panose="020F0502020204030204" pitchFamily="34" charset="0"/>
              </a:rPr>
              <a:t>Discussion, reminiscing, pet therapy, sing-a-longs, holiday parties, and other games and activities provide participants opportunities for socialization. </a:t>
            </a:r>
          </a:p>
        </p:txBody>
      </p:sp>
    </p:spTree>
    <p:extLst>
      <p:ext uri="{BB962C8B-B14F-4D97-AF65-F5344CB8AC3E}">
        <p14:creationId xmlns:p14="http://schemas.microsoft.com/office/powerpoint/2010/main" val="3624038708"/>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Exercise Activities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Text Placeholder 6"/>
          <p:cNvSpPr txBox="1">
            <a:spLocks/>
          </p:cNvSpPr>
          <p:nvPr/>
        </p:nvSpPr>
        <p:spPr>
          <a:xfrm>
            <a:off x="989643" y="3369119"/>
            <a:ext cx="2423259" cy="247741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Benefits</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Improves Range of Motion</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Retains Muscle Tone and Mobility</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Helps them Sleep Better</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9" name="Text Placeholder 6"/>
          <p:cNvSpPr txBox="1">
            <a:spLocks/>
          </p:cNvSpPr>
          <p:nvPr/>
        </p:nvSpPr>
        <p:spPr>
          <a:xfrm>
            <a:off x="6869536" y="3369119"/>
            <a:ext cx="2732206"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Activities Include</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Chair Aerobics and Yoga</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Walking</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Dancing</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Ball Toss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Wii Bowling</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050" y="4831783"/>
            <a:ext cx="2251364" cy="16885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780" y="2956861"/>
            <a:ext cx="2261634" cy="1696226"/>
          </a:xfrm>
          <a:prstGeom prst="rect">
            <a:avLst/>
          </a:prstGeom>
        </p:spPr>
      </p:pic>
    </p:spTree>
    <p:extLst>
      <p:ext uri="{BB962C8B-B14F-4D97-AF65-F5344CB8AC3E}">
        <p14:creationId xmlns:p14="http://schemas.microsoft.com/office/powerpoint/2010/main" val="811300563"/>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1000"/>
                                        <p:tgtEl>
                                          <p:spTgt spid="8">
                                            <p:txEl>
                                              <p:pRg st="3" end="3"/>
                                            </p:txEl>
                                          </p:spTgt>
                                        </p:tgtEl>
                                      </p:cBhvr>
                                    </p:animEffect>
                                    <p:anim calcmode="lin" valueType="num">
                                      <p:cBhvr>
                                        <p:cTn id="5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fade">
                                      <p:cBhvr>
                                        <p:cTn id="63" dur="1000"/>
                                        <p:tgtEl>
                                          <p:spTgt spid="9">
                                            <p:txEl>
                                              <p:pRg st="1" end="1"/>
                                            </p:txEl>
                                          </p:spTgt>
                                        </p:tgtEl>
                                      </p:cBhvr>
                                    </p:animEffect>
                                    <p:anim calcmode="lin" valueType="num">
                                      <p:cBhvr>
                                        <p:cTn id="6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2" end="2"/>
                                            </p:txEl>
                                          </p:spTgt>
                                        </p:tgtEl>
                                        <p:attrNameLst>
                                          <p:attrName>style.visibility</p:attrName>
                                        </p:attrNameLst>
                                      </p:cBhvr>
                                      <p:to>
                                        <p:strVal val="visible"/>
                                      </p:to>
                                    </p:set>
                                    <p:animEffect transition="in" filter="fade">
                                      <p:cBhvr>
                                        <p:cTn id="70" dur="1000"/>
                                        <p:tgtEl>
                                          <p:spTgt spid="9">
                                            <p:txEl>
                                              <p:pRg st="2" end="2"/>
                                            </p:txEl>
                                          </p:spTgt>
                                        </p:tgtEl>
                                      </p:cBhvr>
                                    </p:animEffect>
                                    <p:anim calcmode="lin" valueType="num">
                                      <p:cBhvr>
                                        <p:cTn id="7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3" end="3"/>
                                            </p:txEl>
                                          </p:spTgt>
                                        </p:tgtEl>
                                        <p:attrNameLst>
                                          <p:attrName>style.visibility</p:attrName>
                                        </p:attrNameLst>
                                      </p:cBhvr>
                                      <p:to>
                                        <p:strVal val="visible"/>
                                      </p:to>
                                    </p:set>
                                    <p:animEffect transition="in" filter="fade">
                                      <p:cBhvr>
                                        <p:cTn id="77" dur="1000"/>
                                        <p:tgtEl>
                                          <p:spTgt spid="9">
                                            <p:txEl>
                                              <p:pRg st="3" end="3"/>
                                            </p:txEl>
                                          </p:spTgt>
                                        </p:tgtEl>
                                      </p:cBhvr>
                                    </p:animEffect>
                                    <p:anim calcmode="lin" valueType="num">
                                      <p:cBhvr>
                                        <p:cTn id="7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fade">
                                      <p:cBhvr>
                                        <p:cTn id="84" dur="1000"/>
                                        <p:tgtEl>
                                          <p:spTgt spid="9">
                                            <p:txEl>
                                              <p:pRg st="4" end="4"/>
                                            </p:txEl>
                                          </p:spTgt>
                                        </p:tgtEl>
                                      </p:cBhvr>
                                    </p:animEffect>
                                    <p:anim calcmode="lin" valueType="num">
                                      <p:cBhvr>
                                        <p:cTn id="8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5" end="5"/>
                                            </p:txEl>
                                          </p:spTgt>
                                        </p:tgtEl>
                                        <p:attrNameLst>
                                          <p:attrName>style.visibility</p:attrName>
                                        </p:attrNameLst>
                                      </p:cBhvr>
                                      <p:to>
                                        <p:strVal val="visible"/>
                                      </p:to>
                                    </p:set>
                                    <p:animEffect transition="in" filter="fade">
                                      <p:cBhvr>
                                        <p:cTn id="91" dur="1000"/>
                                        <p:tgtEl>
                                          <p:spTgt spid="9">
                                            <p:txEl>
                                              <p:pRg st="5" end="5"/>
                                            </p:txEl>
                                          </p:spTgt>
                                        </p:tgtEl>
                                      </p:cBhvr>
                                    </p:animEffect>
                                    <p:anim calcmode="lin" valueType="num">
                                      <p:cBhvr>
                                        <p:cTn id="9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577" y="2261087"/>
            <a:ext cx="8596668" cy="695774"/>
          </a:xfrm>
        </p:spPr>
        <p:txBody>
          <a:bodyPr/>
          <a:lstStyle/>
          <a:p>
            <a:pPr algn="ctr"/>
            <a:r>
              <a:rPr lang="en-US" b="1" dirty="0">
                <a:solidFill>
                  <a:schemeClr val="accent2">
                    <a:lumMod val="75000"/>
                  </a:schemeClr>
                </a:solidFill>
                <a:latin typeface="Bradley Hand ITC" panose="03070402050302030203" pitchFamily="66" charset="0"/>
              </a:rPr>
              <a:t>Outside Activities</a:t>
            </a:r>
          </a:p>
        </p:txBody>
      </p:sp>
      <p:pic>
        <p:nvPicPr>
          <p:cNvPr id="6"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Box 6"/>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Text Placeholder 6"/>
          <p:cNvSpPr txBox="1">
            <a:spLocks/>
          </p:cNvSpPr>
          <p:nvPr/>
        </p:nvSpPr>
        <p:spPr>
          <a:xfrm>
            <a:off x="1330756" y="3036477"/>
            <a:ext cx="8212049" cy="58505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dirty="0">
                <a:latin typeface="Calibri" panose="020F0502020204030204" pitchFamily="34" charset="0"/>
              </a:rPr>
              <a:t>Forster Woods is located on 10 ½ acres in the midst of a residential area in Williamston.</a:t>
            </a:r>
          </a:p>
          <a:p>
            <a:pPr marL="0" indent="0">
              <a:buClr>
                <a:schemeClr val="accent2">
                  <a:lumMod val="75000"/>
                </a:schemeClr>
              </a:buClr>
              <a:buNone/>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9" name="Text Placeholder 6"/>
          <p:cNvSpPr txBox="1">
            <a:spLocks/>
          </p:cNvSpPr>
          <p:nvPr/>
        </p:nvSpPr>
        <p:spPr>
          <a:xfrm>
            <a:off x="1330756" y="3617438"/>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Benefits</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Allows participants to connect with nature</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Be physically active</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Feel unrestrained</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Beneficial exposure to Vitamin D</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10" name="Text Placeholder 6"/>
          <p:cNvSpPr txBox="1">
            <a:spLocks/>
          </p:cNvSpPr>
          <p:nvPr/>
        </p:nvSpPr>
        <p:spPr>
          <a:xfrm>
            <a:off x="5586900" y="3613348"/>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Activities Include</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Walks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Bird Watching</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Watering and/or observing flowers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Tea or coffee at the picnic table</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Currently designing a Sensory Garden to be developed in the Spring of 2014</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4005036558"/>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fade">
                                      <p:cBhvr>
                                        <p:cTn id="49" dur="1000"/>
                                        <p:tgtEl>
                                          <p:spTgt spid="9">
                                            <p:txEl>
                                              <p:pRg st="4" end="4"/>
                                            </p:txEl>
                                          </p:spTgt>
                                        </p:tgtEl>
                                      </p:cBhvr>
                                    </p:animEffect>
                                    <p:anim calcmode="lin" valueType="num">
                                      <p:cBhvr>
                                        <p:cTn id="5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1000"/>
                                        <p:tgtEl>
                                          <p:spTgt spid="10">
                                            <p:txEl>
                                              <p:pRg st="0" end="0"/>
                                            </p:txEl>
                                          </p:spTgt>
                                        </p:tgtEl>
                                      </p:cBhvr>
                                    </p:animEffect>
                                    <p:anim calcmode="lin" valueType="num">
                                      <p:cBhvr>
                                        <p:cTn id="5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animEffect transition="in" filter="fade">
                                      <p:cBhvr>
                                        <p:cTn id="63" dur="1000"/>
                                        <p:tgtEl>
                                          <p:spTgt spid="10">
                                            <p:txEl>
                                              <p:pRg st="1" end="1"/>
                                            </p:txEl>
                                          </p:spTgt>
                                        </p:tgtEl>
                                      </p:cBhvr>
                                    </p:animEffect>
                                    <p:anim calcmode="lin" valueType="num">
                                      <p:cBhvr>
                                        <p:cTn id="6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2" end="2"/>
                                            </p:txEl>
                                          </p:spTgt>
                                        </p:tgtEl>
                                        <p:attrNameLst>
                                          <p:attrName>style.visibility</p:attrName>
                                        </p:attrNameLst>
                                      </p:cBhvr>
                                      <p:to>
                                        <p:strVal val="visible"/>
                                      </p:to>
                                    </p:set>
                                    <p:animEffect transition="in" filter="fade">
                                      <p:cBhvr>
                                        <p:cTn id="70" dur="1000"/>
                                        <p:tgtEl>
                                          <p:spTgt spid="10">
                                            <p:txEl>
                                              <p:pRg st="2" end="2"/>
                                            </p:txEl>
                                          </p:spTgt>
                                        </p:tgtEl>
                                      </p:cBhvr>
                                    </p:animEffect>
                                    <p:anim calcmode="lin" valueType="num">
                                      <p:cBhvr>
                                        <p:cTn id="7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1000"/>
                                        <p:tgtEl>
                                          <p:spTgt spid="10">
                                            <p:txEl>
                                              <p:pRg st="3" end="3"/>
                                            </p:txEl>
                                          </p:spTgt>
                                        </p:tgtEl>
                                      </p:cBhvr>
                                    </p:animEffect>
                                    <p:anim calcmode="lin" valueType="num">
                                      <p:cBhvr>
                                        <p:cTn id="7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0">
                                            <p:txEl>
                                              <p:pRg st="4" end="4"/>
                                            </p:txEl>
                                          </p:spTgt>
                                        </p:tgtEl>
                                        <p:attrNameLst>
                                          <p:attrName>style.visibility</p:attrName>
                                        </p:attrNameLst>
                                      </p:cBhvr>
                                      <p:to>
                                        <p:strVal val="visible"/>
                                      </p:to>
                                    </p:set>
                                    <p:animEffect transition="in" filter="fade">
                                      <p:cBhvr>
                                        <p:cTn id="84" dur="1000"/>
                                        <p:tgtEl>
                                          <p:spTgt spid="10">
                                            <p:txEl>
                                              <p:pRg st="4" end="4"/>
                                            </p:txEl>
                                          </p:spTgt>
                                        </p:tgtEl>
                                      </p:cBhvr>
                                    </p:animEffect>
                                    <p:anim calcmode="lin" valueType="num">
                                      <p:cBhvr>
                                        <p:cTn id="8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0">
                                            <p:txEl>
                                              <p:pRg st="5" end="5"/>
                                            </p:txEl>
                                          </p:spTgt>
                                        </p:tgtEl>
                                        <p:attrNameLst>
                                          <p:attrName>style.visibility</p:attrName>
                                        </p:attrNameLst>
                                      </p:cBhvr>
                                      <p:to>
                                        <p:strVal val="visible"/>
                                      </p:to>
                                    </p:set>
                                    <p:animEffect transition="in" filter="fade">
                                      <p:cBhvr>
                                        <p:cTn id="91" dur="1000"/>
                                        <p:tgtEl>
                                          <p:spTgt spid="10">
                                            <p:txEl>
                                              <p:pRg st="5" end="5"/>
                                            </p:txEl>
                                          </p:spTgt>
                                        </p:tgtEl>
                                      </p:cBhvr>
                                    </p:animEffect>
                                    <p:anim calcmode="lin" valueType="num">
                                      <p:cBhvr>
                                        <p:cTn id="92"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rotWithShape="1">
          <a:blip r:embed="rId2"/>
          <a:srcRect l="28478" r="14356"/>
          <a:stretch/>
        </p:blipFill>
        <p:spPr>
          <a:xfrm>
            <a:off x="4327301" y="3534907"/>
            <a:ext cx="4687907" cy="3075210"/>
          </a:xfrm>
          <a:prstGeom prst="rect">
            <a:avLst/>
          </a:prstGeom>
        </p:spPr>
      </p:pic>
      <p:pic>
        <p:nvPicPr>
          <p:cNvPr id="7" name="Picture 17" descr="forster woods logo - new"/>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Box 7"/>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pic>
        <p:nvPicPr>
          <p:cNvPr id="9" name="Picture 8"/>
          <p:cNvPicPr>
            <a:picLocks noChangeAspect="1"/>
          </p:cNvPicPr>
          <p:nvPr/>
        </p:nvPicPr>
        <p:blipFill rotWithShape="1">
          <a:blip r:embed="rId4"/>
          <a:srcRect l="12909" r="7310"/>
          <a:stretch/>
        </p:blipFill>
        <p:spPr>
          <a:xfrm>
            <a:off x="337498" y="2422954"/>
            <a:ext cx="5585957" cy="2625564"/>
          </a:xfrm>
          <a:prstGeom prst="rect">
            <a:avLst/>
          </a:prstGeom>
        </p:spPr>
      </p:pic>
    </p:spTree>
    <p:extLst>
      <p:ext uri="{BB962C8B-B14F-4D97-AF65-F5344CB8AC3E}">
        <p14:creationId xmlns:p14="http://schemas.microsoft.com/office/powerpoint/2010/main" val="2952145871"/>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76132" y="6488668"/>
            <a:ext cx="4494485"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1139218" y="1379967"/>
            <a:ext cx="8448976" cy="4985980"/>
          </a:xfrm>
          <a:prstGeom prst="rect">
            <a:avLst/>
          </a:prstGeom>
          <a:noFill/>
        </p:spPr>
        <p:txBody>
          <a:bodyPr wrap="square" rtlCol="0">
            <a:spAutoFit/>
          </a:bodyPr>
          <a:lstStyle/>
          <a:p>
            <a:r>
              <a:rPr lang="en-US" sz="2800" b="1" dirty="0">
                <a:solidFill>
                  <a:schemeClr val="accent1">
                    <a:lumMod val="75000"/>
                  </a:schemeClr>
                </a:solidFill>
              </a:rPr>
              <a:t>Ten skills you need to have as an entrepreneur:</a:t>
            </a:r>
          </a:p>
          <a:p>
            <a:endParaRPr lang="en-US" sz="2800" b="1" dirty="0">
              <a:solidFill>
                <a:schemeClr val="accent1">
                  <a:lumMod val="75000"/>
                </a:schemeClr>
              </a:solidFill>
            </a:endParaRPr>
          </a:p>
          <a:p>
            <a:r>
              <a:rPr lang="en-US" sz="2800" b="1" dirty="0">
                <a:solidFill>
                  <a:schemeClr val="accent1">
                    <a:lumMod val="75000"/>
                  </a:schemeClr>
                </a:solidFill>
              </a:rPr>
              <a:t>Curiosity…</a:t>
            </a:r>
          </a:p>
          <a:p>
            <a:r>
              <a:rPr lang="en-US" sz="2800" b="1" dirty="0">
                <a:solidFill>
                  <a:schemeClr val="accent1">
                    <a:lumMod val="75000"/>
                  </a:schemeClr>
                </a:solidFill>
              </a:rPr>
              <a:t>Time management. ...</a:t>
            </a:r>
          </a:p>
          <a:p>
            <a:r>
              <a:rPr lang="en-US" sz="2800" b="1" dirty="0">
                <a:solidFill>
                  <a:schemeClr val="accent1">
                    <a:lumMod val="75000"/>
                  </a:schemeClr>
                </a:solidFill>
              </a:rPr>
              <a:t>Strategic thinking. ...</a:t>
            </a:r>
          </a:p>
          <a:p>
            <a:r>
              <a:rPr lang="en-US" sz="2800" b="1" dirty="0">
                <a:solidFill>
                  <a:schemeClr val="accent1">
                    <a:lumMod val="75000"/>
                  </a:schemeClr>
                </a:solidFill>
              </a:rPr>
              <a:t>Efficiency. ...</a:t>
            </a:r>
          </a:p>
          <a:p>
            <a:r>
              <a:rPr lang="en-US" sz="2800" b="1" dirty="0">
                <a:solidFill>
                  <a:schemeClr val="accent1">
                    <a:lumMod val="75000"/>
                  </a:schemeClr>
                </a:solidFill>
              </a:rPr>
              <a:t>Resilience. ...</a:t>
            </a:r>
          </a:p>
          <a:p>
            <a:r>
              <a:rPr lang="en-US" sz="2800" b="1" dirty="0">
                <a:solidFill>
                  <a:schemeClr val="accent1">
                    <a:lumMod val="75000"/>
                  </a:schemeClr>
                </a:solidFill>
              </a:rPr>
              <a:t>Communication. ...</a:t>
            </a:r>
          </a:p>
          <a:p>
            <a:r>
              <a:rPr lang="en-US" sz="2800" b="1" dirty="0">
                <a:solidFill>
                  <a:schemeClr val="accent1">
                    <a:lumMod val="75000"/>
                  </a:schemeClr>
                </a:solidFill>
              </a:rPr>
              <a:t>Networking. ...</a:t>
            </a:r>
          </a:p>
          <a:p>
            <a:r>
              <a:rPr lang="en-US" sz="2800" b="1" dirty="0">
                <a:solidFill>
                  <a:schemeClr val="accent1">
                    <a:lumMod val="75000"/>
                  </a:schemeClr>
                </a:solidFill>
              </a:rPr>
              <a:t>Finance…</a:t>
            </a:r>
          </a:p>
          <a:p>
            <a:endParaRPr lang="en-US" sz="2800" b="1" dirty="0">
              <a:solidFill>
                <a:schemeClr val="accent1">
                  <a:lumMod val="75000"/>
                </a:schemeClr>
              </a:solidFill>
            </a:endParaRPr>
          </a:p>
          <a:p>
            <a:r>
              <a:rPr lang="en-US" sz="1200" i="1" dirty="0">
                <a:solidFill>
                  <a:schemeClr val="accent1">
                    <a:lumMod val="75000"/>
                  </a:schemeClr>
                </a:solidFill>
              </a:rPr>
              <a:t>Answer by Mario Peshev, CEO of DevriX and SME Digital Consultant</a:t>
            </a:r>
          </a:p>
        </p:txBody>
      </p:sp>
      <p:sp>
        <p:nvSpPr>
          <p:cNvPr id="5" name="TextBox 4">
            <a:extLst>
              <a:ext uri="{FF2B5EF4-FFF2-40B4-BE49-F238E27FC236}">
                <a16:creationId xmlns:a16="http://schemas.microsoft.com/office/drawing/2014/main" id="{C2630D03-3587-3C49-B6E6-A49CAA1BDFFB}"/>
              </a:ext>
            </a:extLst>
          </p:cNvPr>
          <p:cNvSpPr txBox="1"/>
          <p:nvPr/>
        </p:nvSpPr>
        <p:spPr>
          <a:xfrm>
            <a:off x="1946745" y="585263"/>
            <a:ext cx="6833922" cy="584775"/>
          </a:xfrm>
          <a:prstGeom prst="rect">
            <a:avLst/>
          </a:prstGeom>
          <a:noFill/>
        </p:spPr>
        <p:txBody>
          <a:bodyPr wrap="none" rtlCol="0">
            <a:spAutoFit/>
          </a:bodyPr>
          <a:lstStyle/>
          <a:p>
            <a:r>
              <a:rPr lang="en-US" sz="3200" b="1" dirty="0">
                <a:solidFill>
                  <a:schemeClr val="accent2">
                    <a:lumMod val="50000"/>
                  </a:schemeClr>
                </a:solidFill>
              </a:rPr>
              <a:t>Entrepreneurial Missional Leaders </a:t>
            </a:r>
          </a:p>
        </p:txBody>
      </p:sp>
    </p:spTree>
    <p:extLst>
      <p:ext uri="{BB962C8B-B14F-4D97-AF65-F5344CB8AC3E}">
        <p14:creationId xmlns:p14="http://schemas.microsoft.com/office/powerpoint/2010/main" val="3027913590"/>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Cognitive Activities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Text Placeholder 6"/>
          <p:cNvSpPr txBox="1">
            <a:spLocks/>
          </p:cNvSpPr>
          <p:nvPr/>
        </p:nvSpPr>
        <p:spPr>
          <a:xfrm>
            <a:off x="814577" y="3178384"/>
            <a:ext cx="2598325"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Benefits</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Capitalizes on intact intellectual abilities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Relieve stress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Elevates mood</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Gives them a sense of accomplishment and is a self esteem builder</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9" name="Text Placeholder 6"/>
          <p:cNvSpPr txBox="1">
            <a:spLocks/>
          </p:cNvSpPr>
          <p:nvPr/>
        </p:nvSpPr>
        <p:spPr>
          <a:xfrm>
            <a:off x="6526540" y="3164261"/>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Activities Include</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Complete a Word or Phrase</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Puzzles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Sorting and Matching activities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Trivia</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True or False</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549" r="22562"/>
          <a:stretch/>
        </p:blipFill>
        <p:spPr>
          <a:xfrm>
            <a:off x="3730479" y="3125956"/>
            <a:ext cx="2574758" cy="3224463"/>
          </a:xfrm>
          <a:prstGeom prst="rect">
            <a:avLst/>
          </a:prstGeom>
        </p:spPr>
      </p:pic>
    </p:spTree>
    <p:extLst>
      <p:ext uri="{BB962C8B-B14F-4D97-AF65-F5344CB8AC3E}">
        <p14:creationId xmlns:p14="http://schemas.microsoft.com/office/powerpoint/2010/main" val="706455412"/>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1000"/>
                                        <p:tgtEl>
                                          <p:spTgt spid="8">
                                            <p:txEl>
                                              <p:pRg st="4" end="4"/>
                                            </p:txEl>
                                          </p:spTgt>
                                        </p:tgtEl>
                                      </p:cBhvr>
                                    </p:animEffect>
                                    <p:anim calcmode="lin" valueType="num">
                                      <p:cBhvr>
                                        <p:cTn id="5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fade">
                                      <p:cBhvr>
                                        <p:cTn id="63" dur="1000"/>
                                        <p:tgtEl>
                                          <p:spTgt spid="9">
                                            <p:txEl>
                                              <p:pRg st="1" end="1"/>
                                            </p:txEl>
                                          </p:spTgt>
                                        </p:tgtEl>
                                      </p:cBhvr>
                                    </p:animEffect>
                                    <p:anim calcmode="lin" valueType="num">
                                      <p:cBhvr>
                                        <p:cTn id="6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2" end="2"/>
                                            </p:txEl>
                                          </p:spTgt>
                                        </p:tgtEl>
                                        <p:attrNameLst>
                                          <p:attrName>style.visibility</p:attrName>
                                        </p:attrNameLst>
                                      </p:cBhvr>
                                      <p:to>
                                        <p:strVal val="visible"/>
                                      </p:to>
                                    </p:set>
                                    <p:animEffect transition="in" filter="fade">
                                      <p:cBhvr>
                                        <p:cTn id="70" dur="1000"/>
                                        <p:tgtEl>
                                          <p:spTgt spid="9">
                                            <p:txEl>
                                              <p:pRg st="2" end="2"/>
                                            </p:txEl>
                                          </p:spTgt>
                                        </p:tgtEl>
                                      </p:cBhvr>
                                    </p:animEffect>
                                    <p:anim calcmode="lin" valueType="num">
                                      <p:cBhvr>
                                        <p:cTn id="7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3" end="3"/>
                                            </p:txEl>
                                          </p:spTgt>
                                        </p:tgtEl>
                                        <p:attrNameLst>
                                          <p:attrName>style.visibility</p:attrName>
                                        </p:attrNameLst>
                                      </p:cBhvr>
                                      <p:to>
                                        <p:strVal val="visible"/>
                                      </p:to>
                                    </p:set>
                                    <p:animEffect transition="in" filter="fade">
                                      <p:cBhvr>
                                        <p:cTn id="77" dur="1000"/>
                                        <p:tgtEl>
                                          <p:spTgt spid="9">
                                            <p:txEl>
                                              <p:pRg st="3" end="3"/>
                                            </p:txEl>
                                          </p:spTgt>
                                        </p:tgtEl>
                                      </p:cBhvr>
                                    </p:animEffect>
                                    <p:anim calcmode="lin" valueType="num">
                                      <p:cBhvr>
                                        <p:cTn id="7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fade">
                                      <p:cBhvr>
                                        <p:cTn id="84" dur="1000"/>
                                        <p:tgtEl>
                                          <p:spTgt spid="9">
                                            <p:txEl>
                                              <p:pRg st="4" end="4"/>
                                            </p:txEl>
                                          </p:spTgt>
                                        </p:tgtEl>
                                      </p:cBhvr>
                                    </p:animEffect>
                                    <p:anim calcmode="lin" valueType="num">
                                      <p:cBhvr>
                                        <p:cTn id="8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5" end="5"/>
                                            </p:txEl>
                                          </p:spTgt>
                                        </p:tgtEl>
                                        <p:attrNameLst>
                                          <p:attrName>style.visibility</p:attrName>
                                        </p:attrNameLst>
                                      </p:cBhvr>
                                      <p:to>
                                        <p:strVal val="visible"/>
                                      </p:to>
                                    </p:set>
                                    <p:animEffect transition="in" filter="fade">
                                      <p:cBhvr>
                                        <p:cTn id="91" dur="1000"/>
                                        <p:tgtEl>
                                          <p:spTgt spid="9">
                                            <p:txEl>
                                              <p:pRg st="5" end="5"/>
                                            </p:txEl>
                                          </p:spTgt>
                                        </p:tgtEl>
                                      </p:cBhvr>
                                    </p:animEffect>
                                    <p:anim calcmode="lin" valueType="num">
                                      <p:cBhvr>
                                        <p:cTn id="9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Creative Activities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Text Placeholder 6"/>
          <p:cNvSpPr txBox="1">
            <a:spLocks/>
          </p:cNvSpPr>
          <p:nvPr/>
        </p:nvSpPr>
        <p:spPr>
          <a:xfrm>
            <a:off x="1569351" y="4996934"/>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Benefits</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Provides socialization</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Memory stimulation</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Sense of independence</a:t>
            </a:r>
          </a:p>
          <a:p>
            <a:pPr marL="0" indent="0">
              <a:buClr>
                <a:schemeClr val="accent2">
                  <a:lumMod val="75000"/>
                </a:schemeClr>
              </a:buClr>
              <a:buNone/>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9" name="Text Placeholder 6"/>
          <p:cNvSpPr txBox="1">
            <a:spLocks/>
          </p:cNvSpPr>
          <p:nvPr/>
        </p:nvSpPr>
        <p:spPr>
          <a:xfrm>
            <a:off x="5529209" y="4996934"/>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Activities Include</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Crafts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Visual Arts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Culinary Activities</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77" y="2956861"/>
            <a:ext cx="2438400"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004" y="2968590"/>
            <a:ext cx="2469679" cy="185225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710" y="2968590"/>
            <a:ext cx="2438400" cy="1828800"/>
          </a:xfrm>
          <a:prstGeom prst="rect">
            <a:avLst/>
          </a:prstGeom>
        </p:spPr>
      </p:pic>
    </p:spTree>
    <p:extLst>
      <p:ext uri="{BB962C8B-B14F-4D97-AF65-F5344CB8AC3E}">
        <p14:creationId xmlns:p14="http://schemas.microsoft.com/office/powerpoint/2010/main" val="2506483786"/>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1000"/>
                                        <p:tgtEl>
                                          <p:spTgt spid="8">
                                            <p:txEl>
                                              <p:pRg st="1" end="1"/>
                                            </p:txEl>
                                          </p:spTgt>
                                        </p:tgtEl>
                                      </p:cBhvr>
                                    </p:animEffect>
                                    <p:anim calcmode="lin" valueType="num">
                                      <p:cBhvr>
                                        <p:cTn id="4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1000"/>
                                        <p:tgtEl>
                                          <p:spTgt spid="8">
                                            <p:txEl>
                                              <p:pRg st="3" end="3"/>
                                            </p:txEl>
                                          </p:spTgt>
                                        </p:tgtEl>
                                      </p:cBhvr>
                                    </p:animEffect>
                                    <p:anim calcmode="lin" valueType="num">
                                      <p:cBhvr>
                                        <p:cTn id="5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fade">
                                      <p:cBhvr>
                                        <p:cTn id="63" dur="1000"/>
                                        <p:tgtEl>
                                          <p:spTgt spid="9">
                                            <p:txEl>
                                              <p:pRg st="0" end="0"/>
                                            </p:txEl>
                                          </p:spTgt>
                                        </p:tgtEl>
                                      </p:cBhvr>
                                    </p:animEffect>
                                    <p:anim calcmode="lin" valueType="num">
                                      <p:cBhvr>
                                        <p:cTn id="6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1" end="1"/>
                                            </p:txEl>
                                          </p:spTgt>
                                        </p:tgtEl>
                                        <p:attrNameLst>
                                          <p:attrName>style.visibility</p:attrName>
                                        </p:attrNameLst>
                                      </p:cBhvr>
                                      <p:to>
                                        <p:strVal val="visible"/>
                                      </p:to>
                                    </p:set>
                                    <p:animEffect transition="in" filter="fade">
                                      <p:cBhvr>
                                        <p:cTn id="70" dur="1000"/>
                                        <p:tgtEl>
                                          <p:spTgt spid="9">
                                            <p:txEl>
                                              <p:pRg st="1" end="1"/>
                                            </p:txEl>
                                          </p:spTgt>
                                        </p:tgtEl>
                                      </p:cBhvr>
                                    </p:animEffect>
                                    <p:anim calcmode="lin" valueType="num">
                                      <p:cBhvr>
                                        <p:cTn id="7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2" end="2"/>
                                            </p:txEl>
                                          </p:spTgt>
                                        </p:tgtEl>
                                        <p:attrNameLst>
                                          <p:attrName>style.visibility</p:attrName>
                                        </p:attrNameLst>
                                      </p:cBhvr>
                                      <p:to>
                                        <p:strVal val="visible"/>
                                      </p:to>
                                    </p:set>
                                    <p:animEffect transition="in" filter="fade">
                                      <p:cBhvr>
                                        <p:cTn id="77" dur="1000"/>
                                        <p:tgtEl>
                                          <p:spTgt spid="9">
                                            <p:txEl>
                                              <p:pRg st="2" end="2"/>
                                            </p:txEl>
                                          </p:spTgt>
                                        </p:tgtEl>
                                      </p:cBhvr>
                                    </p:animEffect>
                                    <p:anim calcmode="lin" valueType="num">
                                      <p:cBhvr>
                                        <p:cTn id="7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3" end="3"/>
                                            </p:txEl>
                                          </p:spTgt>
                                        </p:tgtEl>
                                        <p:attrNameLst>
                                          <p:attrName>style.visibility</p:attrName>
                                        </p:attrNameLst>
                                      </p:cBhvr>
                                      <p:to>
                                        <p:strVal val="visible"/>
                                      </p:to>
                                    </p:set>
                                    <p:animEffect transition="in" filter="fade">
                                      <p:cBhvr>
                                        <p:cTn id="84" dur="1000"/>
                                        <p:tgtEl>
                                          <p:spTgt spid="9">
                                            <p:txEl>
                                              <p:pRg st="3" end="3"/>
                                            </p:txEl>
                                          </p:spTgt>
                                        </p:tgtEl>
                                      </p:cBhvr>
                                    </p:animEffect>
                                    <p:anim calcmode="lin" valueType="num">
                                      <p:cBhvr>
                                        <p:cTn id="8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Sensory Activities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Text Placeholder 6"/>
          <p:cNvSpPr txBox="1">
            <a:spLocks/>
          </p:cNvSpPr>
          <p:nvPr/>
        </p:nvSpPr>
        <p:spPr>
          <a:xfrm>
            <a:off x="646485" y="3298005"/>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Benefits</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Promotes wellbeing</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Maintains skills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Provides relaxation</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Expresses emotions</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9" name="Text Placeholder 6"/>
          <p:cNvSpPr txBox="1">
            <a:spLocks/>
          </p:cNvSpPr>
          <p:nvPr/>
        </p:nvSpPr>
        <p:spPr>
          <a:xfrm>
            <a:off x="7173533" y="3298005"/>
            <a:ext cx="3687102" cy="33411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Activities Include</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Pet Therapy</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Aromatherapy</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Bird Watching</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Manicures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Horticulture</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589" y="5043281"/>
            <a:ext cx="2297897" cy="1723423"/>
          </a:xfrm>
          <a:prstGeom prst="rect">
            <a:avLst/>
          </a:prstGeom>
        </p:spPr>
      </p:pic>
      <p:pic>
        <p:nvPicPr>
          <p:cNvPr id="2050" name="Picture 2" descr="DSCN5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545" y="3036477"/>
            <a:ext cx="1449069" cy="1932093"/>
          </a:xfrm>
          <a:prstGeom prst="rect">
            <a:avLst/>
          </a:prstGeom>
          <a:noFill/>
          <a:ln w="9525" algn="in">
            <a:solidFill>
              <a:srgbClr val="9999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06573150"/>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1000"/>
                                        <p:tgtEl>
                                          <p:spTgt spid="8">
                                            <p:txEl>
                                              <p:pRg st="3" end="3"/>
                                            </p:txEl>
                                          </p:spTgt>
                                        </p:tgtEl>
                                      </p:cBhvr>
                                    </p:animEffect>
                                    <p:anim calcmode="lin" valueType="num">
                                      <p:cBhvr>
                                        <p:cTn id="5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fade">
                                      <p:cBhvr>
                                        <p:cTn id="63" dur="1000"/>
                                        <p:tgtEl>
                                          <p:spTgt spid="9">
                                            <p:txEl>
                                              <p:pRg st="0" end="0"/>
                                            </p:txEl>
                                          </p:spTgt>
                                        </p:tgtEl>
                                      </p:cBhvr>
                                    </p:animEffect>
                                    <p:anim calcmode="lin" valueType="num">
                                      <p:cBhvr>
                                        <p:cTn id="6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1" end="1"/>
                                            </p:txEl>
                                          </p:spTgt>
                                        </p:tgtEl>
                                        <p:attrNameLst>
                                          <p:attrName>style.visibility</p:attrName>
                                        </p:attrNameLst>
                                      </p:cBhvr>
                                      <p:to>
                                        <p:strVal val="visible"/>
                                      </p:to>
                                    </p:set>
                                    <p:animEffect transition="in" filter="fade">
                                      <p:cBhvr>
                                        <p:cTn id="70" dur="1000"/>
                                        <p:tgtEl>
                                          <p:spTgt spid="9">
                                            <p:txEl>
                                              <p:pRg st="1" end="1"/>
                                            </p:txEl>
                                          </p:spTgt>
                                        </p:tgtEl>
                                      </p:cBhvr>
                                    </p:animEffect>
                                    <p:anim calcmode="lin" valueType="num">
                                      <p:cBhvr>
                                        <p:cTn id="7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2" end="2"/>
                                            </p:txEl>
                                          </p:spTgt>
                                        </p:tgtEl>
                                        <p:attrNameLst>
                                          <p:attrName>style.visibility</p:attrName>
                                        </p:attrNameLst>
                                      </p:cBhvr>
                                      <p:to>
                                        <p:strVal val="visible"/>
                                      </p:to>
                                    </p:set>
                                    <p:animEffect transition="in" filter="fade">
                                      <p:cBhvr>
                                        <p:cTn id="77" dur="1000"/>
                                        <p:tgtEl>
                                          <p:spTgt spid="9">
                                            <p:txEl>
                                              <p:pRg st="2" end="2"/>
                                            </p:txEl>
                                          </p:spTgt>
                                        </p:tgtEl>
                                      </p:cBhvr>
                                    </p:animEffect>
                                    <p:anim calcmode="lin" valueType="num">
                                      <p:cBhvr>
                                        <p:cTn id="7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3" end="3"/>
                                            </p:txEl>
                                          </p:spTgt>
                                        </p:tgtEl>
                                        <p:attrNameLst>
                                          <p:attrName>style.visibility</p:attrName>
                                        </p:attrNameLst>
                                      </p:cBhvr>
                                      <p:to>
                                        <p:strVal val="visible"/>
                                      </p:to>
                                    </p:set>
                                    <p:animEffect transition="in" filter="fade">
                                      <p:cBhvr>
                                        <p:cTn id="84" dur="1000"/>
                                        <p:tgtEl>
                                          <p:spTgt spid="9">
                                            <p:txEl>
                                              <p:pRg st="3" end="3"/>
                                            </p:txEl>
                                          </p:spTgt>
                                        </p:tgtEl>
                                      </p:cBhvr>
                                    </p:animEffect>
                                    <p:anim calcmode="lin" valueType="num">
                                      <p:cBhvr>
                                        <p:cTn id="8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4" end="4"/>
                                            </p:txEl>
                                          </p:spTgt>
                                        </p:tgtEl>
                                        <p:attrNameLst>
                                          <p:attrName>style.visibility</p:attrName>
                                        </p:attrNameLst>
                                      </p:cBhvr>
                                      <p:to>
                                        <p:strVal val="visible"/>
                                      </p:to>
                                    </p:set>
                                    <p:animEffect transition="in" filter="fade">
                                      <p:cBhvr>
                                        <p:cTn id="91" dur="1000"/>
                                        <p:tgtEl>
                                          <p:spTgt spid="9">
                                            <p:txEl>
                                              <p:pRg st="4" end="4"/>
                                            </p:txEl>
                                          </p:spTgt>
                                        </p:tgtEl>
                                      </p:cBhvr>
                                    </p:animEffect>
                                    <p:anim calcmode="lin" valueType="num">
                                      <p:cBhvr>
                                        <p:cTn id="9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9">
                                            <p:txEl>
                                              <p:pRg st="5" end="5"/>
                                            </p:txEl>
                                          </p:spTgt>
                                        </p:tgtEl>
                                        <p:attrNameLst>
                                          <p:attrName>style.visibility</p:attrName>
                                        </p:attrNameLst>
                                      </p:cBhvr>
                                      <p:to>
                                        <p:strVal val="visible"/>
                                      </p:to>
                                    </p:set>
                                    <p:animEffect transition="in" filter="fade">
                                      <p:cBhvr>
                                        <p:cTn id="98" dur="1000"/>
                                        <p:tgtEl>
                                          <p:spTgt spid="9">
                                            <p:txEl>
                                              <p:pRg st="5" end="5"/>
                                            </p:txEl>
                                          </p:spTgt>
                                        </p:tgtEl>
                                      </p:cBhvr>
                                    </p:animEffect>
                                    <p:anim calcmode="lin" valueType="num">
                                      <p:cBhvr>
                                        <p:cTn id="9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0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366663"/>
            <a:ext cx="8968942" cy="742804"/>
          </a:xfrm>
        </p:spPr>
        <p:txBody>
          <a:bodyPr>
            <a:normAutofit/>
          </a:bodyPr>
          <a:lstStyle/>
          <a:p>
            <a:pPr algn="ctr"/>
            <a:r>
              <a:rPr lang="en-US" sz="3600" b="1" dirty="0">
                <a:solidFill>
                  <a:schemeClr val="accent2">
                    <a:lumMod val="75000"/>
                  </a:schemeClr>
                </a:solidFill>
                <a:latin typeface="Bradley Hand ITC" panose="03070402050302030203" pitchFamily="66" charset="0"/>
              </a:rPr>
              <a:t>Animal Therapy</a:t>
            </a:r>
          </a:p>
        </p:txBody>
      </p:sp>
      <p:pic>
        <p:nvPicPr>
          <p:cNvPr id="4" name="Content Placeholder 3"/>
          <p:cNvPicPr>
            <a:picLocks noGrp="1" noChangeAspect="1"/>
          </p:cNvPicPr>
          <p:nvPr>
            <p:ph idx="1"/>
          </p:nvPr>
        </p:nvPicPr>
        <p:blipFill rotWithShape="1">
          <a:blip r:embed="rId2"/>
          <a:srcRect l="24414" r="-1"/>
          <a:stretch/>
        </p:blipFill>
        <p:spPr>
          <a:xfrm>
            <a:off x="677334" y="3327637"/>
            <a:ext cx="5209298" cy="2584449"/>
          </a:xfrm>
          <a:prstGeom prst="rect">
            <a:avLst/>
          </a:prstGeom>
        </p:spPr>
      </p:pic>
      <p:sp>
        <p:nvSpPr>
          <p:cNvPr id="7" name="Text Placeholder 6"/>
          <p:cNvSpPr>
            <a:spLocks noGrp="1"/>
          </p:cNvSpPr>
          <p:nvPr>
            <p:ph type="body" sz="half" idx="2"/>
          </p:nvPr>
        </p:nvSpPr>
        <p:spPr>
          <a:xfrm>
            <a:off x="6100842" y="3799267"/>
            <a:ext cx="3687102" cy="2112817"/>
          </a:xfrm>
        </p:spPr>
        <p:txBody>
          <a:bodyPr/>
          <a:lstStyle/>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Stimulates social interaction and eases agitation</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Therapy certified Golden Retrievers join us a couple times a week</a:t>
            </a:r>
          </a:p>
          <a:p>
            <a:endParaRPr lang="en-US" dirty="0">
              <a:latin typeface="Calibri" panose="020F0502020204030204" pitchFamily="34" charset="0"/>
            </a:endParaRPr>
          </a:p>
        </p:txBody>
      </p:sp>
      <p:pic>
        <p:nvPicPr>
          <p:cNvPr id="5" name="Picture 17" descr="forster woods logo - new"/>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Tree>
    <p:extLst>
      <p:ext uri="{BB962C8B-B14F-4D97-AF65-F5344CB8AC3E}">
        <p14:creationId xmlns:p14="http://schemas.microsoft.com/office/powerpoint/2010/main" val="252718092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Music Activities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8" name="Text Placeholder 6"/>
          <p:cNvSpPr txBox="1">
            <a:spLocks/>
          </p:cNvSpPr>
          <p:nvPr/>
        </p:nvSpPr>
        <p:spPr>
          <a:xfrm>
            <a:off x="814577" y="3587621"/>
            <a:ext cx="3687102" cy="232851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Benefits</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Reduces Stress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Enhances Memory</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Improves Communication</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Expresses Feelings</a:t>
            </a: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sp>
        <p:nvSpPr>
          <p:cNvPr id="9" name="Text Placeholder 6"/>
          <p:cNvSpPr txBox="1">
            <a:spLocks/>
          </p:cNvSpPr>
          <p:nvPr/>
        </p:nvSpPr>
        <p:spPr>
          <a:xfrm>
            <a:off x="7051515" y="3587621"/>
            <a:ext cx="3687102" cy="232442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2">
                  <a:lumMod val="75000"/>
                </a:schemeClr>
              </a:buClr>
              <a:buNone/>
            </a:pPr>
            <a:r>
              <a:rPr lang="en-US" sz="1700" u="sng" dirty="0">
                <a:latin typeface="Calibri" panose="020F0502020204030204" pitchFamily="34" charset="0"/>
              </a:rPr>
              <a:t>Activities Include</a:t>
            </a:r>
            <a:r>
              <a:rPr lang="en-US" sz="1700" dirty="0">
                <a:latin typeface="Calibri" panose="020F0502020204030204" pitchFamily="34" charset="0"/>
              </a:rPr>
              <a:t>:</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Sing-a-longs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Playing Piano</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Visiting Musicians</a:t>
            </a:r>
          </a:p>
          <a:p>
            <a:pPr marL="285750" indent="-285750">
              <a:buClr>
                <a:schemeClr val="accent2">
                  <a:lumMod val="75000"/>
                </a:schemeClr>
              </a:buClr>
              <a:buFont typeface="Wingdings 3" panose="05040102010807070707" pitchFamily="18" charset="2"/>
              <a:buChar char=""/>
            </a:pPr>
            <a:r>
              <a:rPr lang="en-US" sz="1700" dirty="0">
                <a:latin typeface="Calibri" panose="020F0502020204030204" pitchFamily="34" charset="0"/>
              </a:rPr>
              <a:t>Name that Tune</a:t>
            </a:r>
          </a:p>
          <a:p>
            <a:pPr marL="0" indent="0">
              <a:buClr>
                <a:schemeClr val="accent2">
                  <a:lumMod val="75000"/>
                </a:schemeClr>
              </a:buClr>
              <a:buNone/>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pPr marL="285750" indent="-285750">
              <a:buClr>
                <a:schemeClr val="accent2">
                  <a:lumMod val="75000"/>
                </a:schemeClr>
              </a:buClr>
              <a:buFont typeface="Wingdings 3" panose="05040102010807070707" pitchFamily="18" charset="2"/>
              <a:buChar char=""/>
            </a:pPr>
            <a:endParaRPr lang="en-US" sz="1700" dirty="0">
              <a:latin typeface="Calibri" panose="020F0502020204030204" pitchFamily="34" charset="0"/>
            </a:endParaRPr>
          </a:p>
          <a:p>
            <a:endParaRPr lang="en-US" dirty="0">
              <a:latin typeface="Calibri" panose="020F05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75" y="3125956"/>
            <a:ext cx="2345872" cy="3127829"/>
          </a:xfrm>
          <a:prstGeom prst="rect">
            <a:avLst/>
          </a:prstGeom>
        </p:spPr>
      </p:pic>
    </p:spTree>
    <p:extLst>
      <p:ext uri="{BB962C8B-B14F-4D97-AF65-F5344CB8AC3E}">
        <p14:creationId xmlns:p14="http://schemas.microsoft.com/office/powerpoint/2010/main" val="3965553993"/>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1000"/>
                                        <p:tgtEl>
                                          <p:spTgt spid="8">
                                            <p:txEl>
                                              <p:pRg st="4" end="4"/>
                                            </p:txEl>
                                          </p:spTgt>
                                        </p:tgtEl>
                                      </p:cBhvr>
                                    </p:animEffect>
                                    <p:anim calcmode="lin" valueType="num">
                                      <p:cBhvr>
                                        <p:cTn id="5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fade">
                                      <p:cBhvr>
                                        <p:cTn id="63" dur="1000"/>
                                        <p:tgtEl>
                                          <p:spTgt spid="9">
                                            <p:txEl>
                                              <p:pRg st="1" end="1"/>
                                            </p:txEl>
                                          </p:spTgt>
                                        </p:tgtEl>
                                      </p:cBhvr>
                                    </p:animEffect>
                                    <p:anim calcmode="lin" valueType="num">
                                      <p:cBhvr>
                                        <p:cTn id="6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2" end="2"/>
                                            </p:txEl>
                                          </p:spTgt>
                                        </p:tgtEl>
                                        <p:attrNameLst>
                                          <p:attrName>style.visibility</p:attrName>
                                        </p:attrNameLst>
                                      </p:cBhvr>
                                      <p:to>
                                        <p:strVal val="visible"/>
                                      </p:to>
                                    </p:set>
                                    <p:animEffect transition="in" filter="fade">
                                      <p:cBhvr>
                                        <p:cTn id="70" dur="1000"/>
                                        <p:tgtEl>
                                          <p:spTgt spid="9">
                                            <p:txEl>
                                              <p:pRg st="2" end="2"/>
                                            </p:txEl>
                                          </p:spTgt>
                                        </p:tgtEl>
                                      </p:cBhvr>
                                    </p:animEffect>
                                    <p:anim calcmode="lin" valueType="num">
                                      <p:cBhvr>
                                        <p:cTn id="7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3" end="3"/>
                                            </p:txEl>
                                          </p:spTgt>
                                        </p:tgtEl>
                                        <p:attrNameLst>
                                          <p:attrName>style.visibility</p:attrName>
                                        </p:attrNameLst>
                                      </p:cBhvr>
                                      <p:to>
                                        <p:strVal val="visible"/>
                                      </p:to>
                                    </p:set>
                                    <p:animEffect transition="in" filter="fade">
                                      <p:cBhvr>
                                        <p:cTn id="77" dur="1000"/>
                                        <p:tgtEl>
                                          <p:spTgt spid="9">
                                            <p:txEl>
                                              <p:pRg st="3" end="3"/>
                                            </p:txEl>
                                          </p:spTgt>
                                        </p:tgtEl>
                                      </p:cBhvr>
                                    </p:animEffect>
                                    <p:anim calcmode="lin" valueType="num">
                                      <p:cBhvr>
                                        <p:cTn id="7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fade">
                                      <p:cBhvr>
                                        <p:cTn id="84" dur="1000"/>
                                        <p:tgtEl>
                                          <p:spTgt spid="9">
                                            <p:txEl>
                                              <p:pRg st="4" end="4"/>
                                            </p:txEl>
                                          </p:spTgt>
                                        </p:tgtEl>
                                      </p:cBhvr>
                                    </p:animEffect>
                                    <p:anim calcmode="lin" valueType="num">
                                      <p:cBhvr>
                                        <p:cTn id="8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Table Games</a:t>
            </a:r>
          </a:p>
        </p:txBody>
      </p:sp>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12" y="4462689"/>
            <a:ext cx="2907838" cy="21306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754" y="4462689"/>
            <a:ext cx="2873780" cy="2155335"/>
          </a:xfrm>
          <a:prstGeom prst="rect">
            <a:avLst/>
          </a:prstGeom>
        </p:spPr>
      </p:pic>
      <p:sp>
        <p:nvSpPr>
          <p:cNvPr id="12" name="TextBox 11"/>
          <p:cNvSpPr txBox="1"/>
          <p:nvPr/>
        </p:nvSpPr>
        <p:spPr>
          <a:xfrm>
            <a:off x="1010653" y="2956861"/>
            <a:ext cx="8400592" cy="353943"/>
          </a:xfrm>
          <a:prstGeom prst="rect">
            <a:avLst/>
          </a:prstGeom>
          <a:noFill/>
        </p:spPr>
        <p:txBody>
          <a:bodyPr wrap="square" rtlCol="0">
            <a:spAutoFit/>
          </a:bodyPr>
          <a:lstStyle/>
          <a:p>
            <a:pPr algn="ctr"/>
            <a:r>
              <a:rPr lang="en-US" sz="1700" dirty="0">
                <a:latin typeface="Calibri" panose="020F0502020204030204" pitchFamily="34" charset="0"/>
              </a:rPr>
              <a:t>Participants end the day with cards, bingo, checkers or dominos.</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9229"/>
          <a:stretch/>
        </p:blipFill>
        <p:spPr>
          <a:xfrm>
            <a:off x="3502916" y="3420247"/>
            <a:ext cx="3023114" cy="1831351"/>
          </a:xfrm>
          <a:prstGeom prst="rect">
            <a:avLst/>
          </a:prstGeom>
        </p:spPr>
      </p:pic>
    </p:spTree>
    <p:extLst>
      <p:ext uri="{BB962C8B-B14F-4D97-AF65-F5344CB8AC3E}">
        <p14:creationId xmlns:p14="http://schemas.microsoft.com/office/powerpoint/2010/main" val="1814668333"/>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445" y="3694558"/>
            <a:ext cx="2590800" cy="1943100"/>
          </a:xfrm>
          <a:prstGeom prst="rect">
            <a:avLst/>
          </a:prstGeom>
        </p:spPr>
      </p:pic>
      <p:sp>
        <p:nvSpPr>
          <p:cNvPr id="4" name="Title 1"/>
          <p:cNvSpPr txBox="1">
            <a:spLocks/>
          </p:cNvSpPr>
          <p:nvPr/>
        </p:nvSpPr>
        <p:spPr>
          <a:xfrm>
            <a:off x="814577" y="2261087"/>
            <a:ext cx="8596668" cy="695774"/>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accent2">
                    <a:lumMod val="75000"/>
                  </a:schemeClr>
                </a:solidFill>
                <a:latin typeface="Bradley Hand ITC" panose="03070402050302030203" pitchFamily="66" charset="0"/>
              </a:rPr>
              <a:t>Community Visitors and Intergenerational Events</a:t>
            </a:r>
          </a:p>
        </p:txBody>
      </p:sp>
      <p:pic>
        <p:nvPicPr>
          <p:cNvPr id="5" name="Picture 17" descr="forster woods logo - new"/>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3" y="313656"/>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412902" y="1719806"/>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sp>
        <p:nvSpPr>
          <p:cNvPr id="2" name="TextBox 1"/>
          <p:cNvSpPr txBox="1"/>
          <p:nvPr/>
        </p:nvSpPr>
        <p:spPr>
          <a:xfrm>
            <a:off x="814577" y="2917859"/>
            <a:ext cx="8596668" cy="615553"/>
          </a:xfrm>
          <a:prstGeom prst="rect">
            <a:avLst/>
          </a:prstGeom>
          <a:noFill/>
        </p:spPr>
        <p:txBody>
          <a:bodyPr wrap="square" rtlCol="0">
            <a:spAutoFit/>
          </a:bodyPr>
          <a:lstStyle/>
          <a:p>
            <a:pPr algn="just"/>
            <a:r>
              <a:rPr lang="en-US" sz="1700" dirty="0">
                <a:latin typeface="Calibri" panose="020F0502020204030204" pitchFamily="34" charset="0"/>
              </a:rPr>
              <a:t>Occasionally we will have individuals from the community come in and share their talent or special interest with the participants.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94" y="3735805"/>
            <a:ext cx="2590800" cy="19431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904" y="4958328"/>
            <a:ext cx="2598216" cy="194866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449" y="4927795"/>
            <a:ext cx="2638927" cy="197919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9283" y="3735805"/>
            <a:ext cx="2638927" cy="1979195"/>
          </a:xfrm>
          <a:prstGeom prst="rect">
            <a:avLst/>
          </a:prstGeom>
        </p:spPr>
      </p:pic>
    </p:spTree>
    <p:extLst>
      <p:ext uri="{BB962C8B-B14F-4D97-AF65-F5344CB8AC3E}">
        <p14:creationId xmlns:p14="http://schemas.microsoft.com/office/powerpoint/2010/main" val="271663770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480E7-FB05-3444-8741-F6E1CDA82DB1}"/>
              </a:ext>
            </a:extLst>
          </p:cNvPr>
          <p:cNvPicPr>
            <a:picLocks noChangeAspect="1"/>
          </p:cNvPicPr>
          <p:nvPr/>
        </p:nvPicPr>
        <p:blipFill>
          <a:blip r:embed="rId2"/>
          <a:stretch>
            <a:fillRect/>
          </a:stretch>
        </p:blipFill>
        <p:spPr>
          <a:xfrm>
            <a:off x="824948" y="0"/>
            <a:ext cx="10605052" cy="6858000"/>
          </a:xfrm>
          <a:prstGeom prst="rect">
            <a:avLst/>
          </a:prstGeom>
        </p:spPr>
      </p:pic>
    </p:spTree>
    <p:extLst>
      <p:ext uri="{BB962C8B-B14F-4D97-AF65-F5344CB8AC3E}">
        <p14:creationId xmlns:p14="http://schemas.microsoft.com/office/powerpoint/2010/main" val="1585372549"/>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9BBA8-5DE1-7A45-8614-63A897007B91}"/>
              </a:ext>
            </a:extLst>
          </p:cNvPr>
          <p:cNvPicPr>
            <a:picLocks noChangeAspect="1"/>
          </p:cNvPicPr>
          <p:nvPr/>
        </p:nvPicPr>
        <p:blipFill>
          <a:blip r:embed="rId2"/>
          <a:stretch>
            <a:fillRect/>
          </a:stretch>
        </p:blipFill>
        <p:spPr>
          <a:xfrm>
            <a:off x="854765" y="0"/>
            <a:ext cx="10737122" cy="6858000"/>
          </a:xfrm>
          <a:prstGeom prst="rect">
            <a:avLst/>
          </a:prstGeom>
        </p:spPr>
      </p:pic>
    </p:spTree>
    <p:extLst>
      <p:ext uri="{BB962C8B-B14F-4D97-AF65-F5344CB8AC3E}">
        <p14:creationId xmlns:p14="http://schemas.microsoft.com/office/powerpoint/2010/main" val="550466347"/>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1D7A7-B72D-2146-8DA7-33094C739809}"/>
              </a:ext>
            </a:extLst>
          </p:cNvPr>
          <p:cNvPicPr>
            <a:picLocks noChangeAspect="1"/>
          </p:cNvPicPr>
          <p:nvPr/>
        </p:nvPicPr>
        <p:blipFill>
          <a:blip r:embed="rId2"/>
          <a:stretch>
            <a:fillRect/>
          </a:stretch>
        </p:blipFill>
        <p:spPr>
          <a:xfrm>
            <a:off x="834204" y="0"/>
            <a:ext cx="8484667" cy="6569765"/>
          </a:xfrm>
          <a:prstGeom prst="rect">
            <a:avLst/>
          </a:prstGeom>
        </p:spPr>
      </p:pic>
    </p:spTree>
    <p:extLst>
      <p:ext uri="{BB962C8B-B14F-4D97-AF65-F5344CB8AC3E}">
        <p14:creationId xmlns:p14="http://schemas.microsoft.com/office/powerpoint/2010/main" val="2846762744"/>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B8758A-65B4-7247-9CF0-6521910B83B8}"/>
              </a:ext>
            </a:extLst>
          </p:cNvPr>
          <p:cNvSpPr txBox="1"/>
          <p:nvPr/>
        </p:nvSpPr>
        <p:spPr>
          <a:xfrm>
            <a:off x="2132856" y="2764468"/>
            <a:ext cx="6640604" cy="2677656"/>
          </a:xfrm>
          <a:prstGeom prst="rect">
            <a:avLst/>
          </a:prstGeom>
          <a:noFill/>
        </p:spPr>
        <p:txBody>
          <a:bodyPr wrap="square" rtlCol="0">
            <a:spAutoFit/>
          </a:bodyPr>
          <a:lstStyle/>
          <a:p>
            <a:r>
              <a:rPr lang="en-US" sz="2800" b="1" dirty="0">
                <a:solidFill>
                  <a:schemeClr val="accent1">
                    <a:lumMod val="75000"/>
                  </a:schemeClr>
                </a:solidFill>
              </a:rPr>
              <a:t>“a person who starts a business and is willing to risk loss in order to make money or accomplish a goal”</a:t>
            </a:r>
          </a:p>
          <a:p>
            <a:endParaRPr lang="en-US" sz="2800" b="1" dirty="0">
              <a:solidFill>
                <a:schemeClr val="accent1">
                  <a:lumMod val="75000"/>
                </a:schemeClr>
              </a:solidFill>
            </a:endParaRPr>
          </a:p>
          <a:p>
            <a:r>
              <a:rPr lang="en-US" sz="2800" b="1" dirty="0">
                <a:solidFill>
                  <a:schemeClr val="accent1">
                    <a:lumMod val="75000"/>
                  </a:schemeClr>
                </a:solidFill>
              </a:rPr>
              <a:t>“... If there's no real business or risk, you're not an entrepreneur.”</a:t>
            </a:r>
          </a:p>
        </p:txBody>
      </p:sp>
      <p:sp>
        <p:nvSpPr>
          <p:cNvPr id="7" name="TextBox 6">
            <a:extLst>
              <a:ext uri="{FF2B5EF4-FFF2-40B4-BE49-F238E27FC236}">
                <a16:creationId xmlns:a16="http://schemas.microsoft.com/office/drawing/2014/main" id="{DDE8BFAB-BC78-F44C-90AB-2489748F28CD}"/>
              </a:ext>
            </a:extLst>
          </p:cNvPr>
          <p:cNvSpPr txBox="1"/>
          <p:nvPr/>
        </p:nvSpPr>
        <p:spPr>
          <a:xfrm>
            <a:off x="2132856" y="1603236"/>
            <a:ext cx="3110147" cy="523220"/>
          </a:xfrm>
          <a:prstGeom prst="rect">
            <a:avLst/>
          </a:prstGeom>
          <a:noFill/>
        </p:spPr>
        <p:txBody>
          <a:bodyPr wrap="none" rtlCol="0">
            <a:spAutoFit/>
          </a:bodyPr>
          <a:lstStyle/>
          <a:p>
            <a:r>
              <a:rPr lang="en-US" sz="2800" b="1" dirty="0">
                <a:solidFill>
                  <a:schemeClr val="accent2">
                    <a:lumMod val="75000"/>
                  </a:schemeClr>
                </a:solidFill>
              </a:rPr>
              <a:t>An Entrepreneur</a:t>
            </a:r>
          </a:p>
        </p:txBody>
      </p:sp>
      <p:sp>
        <p:nvSpPr>
          <p:cNvPr id="8" name="Rectangle 7">
            <a:extLst>
              <a:ext uri="{FF2B5EF4-FFF2-40B4-BE49-F238E27FC236}">
                <a16:creationId xmlns:a16="http://schemas.microsoft.com/office/drawing/2014/main" id="{98EC54B7-1DCB-3A49-B0F5-8B1C2CF7D688}"/>
              </a:ext>
            </a:extLst>
          </p:cNvPr>
          <p:cNvSpPr/>
          <p:nvPr/>
        </p:nvSpPr>
        <p:spPr>
          <a:xfrm>
            <a:off x="2864184" y="6488668"/>
            <a:ext cx="4330032" cy="369332"/>
          </a:xfrm>
          <a:prstGeom prst="rect">
            <a:avLst/>
          </a:prstGeom>
        </p:spPr>
        <p:txBody>
          <a:bodyPr wrap="none">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10" name="TextBox 9">
            <a:extLst>
              <a:ext uri="{FF2B5EF4-FFF2-40B4-BE49-F238E27FC236}">
                <a16:creationId xmlns:a16="http://schemas.microsoft.com/office/drawing/2014/main" id="{9510BB0F-C65A-6149-ABDF-56FEB165086B}"/>
              </a:ext>
            </a:extLst>
          </p:cNvPr>
          <p:cNvSpPr txBox="1"/>
          <p:nvPr/>
        </p:nvSpPr>
        <p:spPr>
          <a:xfrm>
            <a:off x="1946745" y="585263"/>
            <a:ext cx="6833922" cy="584775"/>
          </a:xfrm>
          <a:prstGeom prst="rect">
            <a:avLst/>
          </a:prstGeom>
          <a:noFill/>
        </p:spPr>
        <p:txBody>
          <a:bodyPr wrap="none" rtlCol="0">
            <a:spAutoFit/>
          </a:bodyPr>
          <a:lstStyle/>
          <a:p>
            <a:r>
              <a:rPr lang="en-US" sz="3200" b="1" dirty="0">
                <a:solidFill>
                  <a:schemeClr val="accent2">
                    <a:lumMod val="50000"/>
                  </a:schemeClr>
                </a:solidFill>
              </a:rPr>
              <a:t>Entrepreneurial Missional Leaders </a:t>
            </a:r>
          </a:p>
        </p:txBody>
      </p:sp>
    </p:spTree>
    <p:extLst>
      <p:ext uri="{BB962C8B-B14F-4D97-AF65-F5344CB8AC3E}">
        <p14:creationId xmlns:p14="http://schemas.microsoft.com/office/powerpoint/2010/main" val="2439451341"/>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77382-4B21-AA43-950D-26B30E5701E9}"/>
              </a:ext>
            </a:extLst>
          </p:cNvPr>
          <p:cNvPicPr>
            <a:picLocks noChangeAspect="1"/>
          </p:cNvPicPr>
          <p:nvPr/>
        </p:nvPicPr>
        <p:blipFill>
          <a:blip r:embed="rId2"/>
          <a:stretch>
            <a:fillRect/>
          </a:stretch>
        </p:blipFill>
        <p:spPr>
          <a:xfrm>
            <a:off x="0" y="1719470"/>
            <a:ext cx="12192000" cy="4091580"/>
          </a:xfrm>
          <a:prstGeom prst="rect">
            <a:avLst/>
          </a:prstGeom>
        </p:spPr>
      </p:pic>
      <p:sp>
        <p:nvSpPr>
          <p:cNvPr id="4" name="TextBox 3">
            <a:extLst>
              <a:ext uri="{FF2B5EF4-FFF2-40B4-BE49-F238E27FC236}">
                <a16:creationId xmlns:a16="http://schemas.microsoft.com/office/drawing/2014/main" id="{C223BF45-B0D5-B84A-A953-A4FD0CE79F13}"/>
              </a:ext>
            </a:extLst>
          </p:cNvPr>
          <p:cNvSpPr txBox="1"/>
          <p:nvPr/>
        </p:nvSpPr>
        <p:spPr>
          <a:xfrm>
            <a:off x="4805871" y="357809"/>
            <a:ext cx="2580258" cy="523220"/>
          </a:xfrm>
          <a:prstGeom prst="rect">
            <a:avLst/>
          </a:prstGeom>
          <a:noFill/>
        </p:spPr>
        <p:txBody>
          <a:bodyPr wrap="none" rtlCol="0">
            <a:spAutoFit/>
          </a:bodyPr>
          <a:lstStyle/>
          <a:p>
            <a:r>
              <a:rPr lang="en-US" sz="2800" b="1" dirty="0">
                <a:solidFill>
                  <a:schemeClr val="accent2">
                    <a:lumMod val="50000"/>
                  </a:schemeClr>
                </a:solidFill>
              </a:rPr>
              <a:t>Forster Woods</a:t>
            </a:r>
          </a:p>
        </p:txBody>
      </p:sp>
    </p:spTree>
    <p:extLst>
      <p:ext uri="{BB962C8B-B14F-4D97-AF65-F5344CB8AC3E}">
        <p14:creationId xmlns:p14="http://schemas.microsoft.com/office/powerpoint/2010/main" val="213551451"/>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forster woods logo - new"/>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9282" y="-168525"/>
            <a:ext cx="2827257" cy="140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5"/>
          <p:cNvSpPr txBox="1"/>
          <p:nvPr/>
        </p:nvSpPr>
        <p:spPr>
          <a:xfrm>
            <a:off x="3232594" y="1312302"/>
            <a:ext cx="3760631" cy="461665"/>
          </a:xfrm>
          <a:prstGeom prst="rect">
            <a:avLst/>
          </a:prstGeom>
          <a:noFill/>
        </p:spPr>
        <p:txBody>
          <a:bodyPr wrap="square" rtlCol="0">
            <a:spAutoFit/>
          </a:bodyPr>
          <a:lstStyle/>
          <a:p>
            <a:r>
              <a:rPr lang="en-US" sz="1200" i="1" dirty="0">
                <a:solidFill>
                  <a:srgbClr val="663300"/>
                </a:solidFill>
                <a:latin typeface="Lucida Calligraphy" panose="03010101010101010101" pitchFamily="66" charset="0"/>
                <a:cs typeface="Arial" panose="020B0604020202020204" pitchFamily="34" charset="0"/>
              </a:rPr>
              <a:t>Supporting caregivers,</a:t>
            </a:r>
          </a:p>
          <a:p>
            <a:r>
              <a:rPr lang="en-US" sz="1200" i="1" dirty="0">
                <a:solidFill>
                  <a:srgbClr val="663300"/>
                </a:solidFill>
                <a:latin typeface="Lucida Calligraphy" panose="03010101010101010101" pitchFamily="66" charset="0"/>
                <a:cs typeface="Arial" panose="020B0604020202020204" pitchFamily="34" charset="0"/>
              </a:rPr>
              <a:t>			and their loved ones . . .</a:t>
            </a:r>
          </a:p>
        </p:txBody>
      </p:sp>
      <p:pic>
        <p:nvPicPr>
          <p:cNvPr id="13313" name="Picture 1" descr="page93image3922272">
            <a:extLst>
              <a:ext uri="{FF2B5EF4-FFF2-40B4-BE49-F238E27FC236}">
                <a16:creationId xmlns:a16="http://schemas.microsoft.com/office/drawing/2014/main" id="{98606C8C-63D9-B24A-8C40-37F940C59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09" y="1930400"/>
            <a:ext cx="4953000"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3557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8BB0F-9D25-2249-A9A6-6DA8C6A94CB4}"/>
              </a:ext>
            </a:extLst>
          </p:cNvPr>
          <p:cNvSpPr/>
          <p:nvPr/>
        </p:nvSpPr>
        <p:spPr>
          <a:xfrm>
            <a:off x="874643" y="1719469"/>
            <a:ext cx="8906666" cy="4001095"/>
          </a:xfrm>
          <a:prstGeom prst="rect">
            <a:avLst/>
          </a:prstGeom>
        </p:spPr>
        <p:txBody>
          <a:bodyPr wrap="square">
            <a:spAutoFit/>
          </a:bodyPr>
          <a:lstStyle/>
          <a:p>
            <a:pPr algn="ctr"/>
            <a:r>
              <a:rPr lang="en-US" sz="4000" b="1" dirty="0">
                <a:solidFill>
                  <a:schemeClr val="accent2">
                    <a:lumMod val="75000"/>
                  </a:schemeClr>
                </a:solidFill>
                <a:latin typeface="CenturyGothic"/>
              </a:rPr>
              <a:t>How To Start</a:t>
            </a:r>
          </a:p>
          <a:p>
            <a:endParaRPr lang="en-US" dirty="0"/>
          </a:p>
          <a:p>
            <a:pPr marL="285750" indent="-285750">
              <a:buFont typeface="Wingdings" pitchFamily="2" charset="2"/>
              <a:buChar char="v"/>
            </a:pPr>
            <a:r>
              <a:rPr lang="en-US" sz="2800" b="1" dirty="0">
                <a:solidFill>
                  <a:schemeClr val="accent2">
                    <a:lumMod val="75000"/>
                  </a:schemeClr>
                </a:solidFill>
                <a:latin typeface="PalatinoLinotype"/>
              </a:rPr>
              <a:t>Determining Community Needs</a:t>
            </a:r>
          </a:p>
          <a:p>
            <a:pPr marL="285750" indent="-285750">
              <a:buFont typeface="Wingdings" pitchFamily="2" charset="2"/>
              <a:buChar char="v"/>
            </a:pPr>
            <a:r>
              <a:rPr lang="en-US" sz="2800" b="1" dirty="0">
                <a:solidFill>
                  <a:schemeClr val="accent2">
                    <a:lumMod val="75000"/>
                  </a:schemeClr>
                </a:solidFill>
                <a:latin typeface="PalatinoLinotype"/>
              </a:rPr>
              <a:t>Considerations in selecting an Missional Program</a:t>
            </a:r>
          </a:p>
          <a:p>
            <a:pPr marL="285750" indent="-285750">
              <a:buFont typeface="Wingdings" pitchFamily="2" charset="2"/>
              <a:buChar char="v"/>
            </a:pPr>
            <a:r>
              <a:rPr lang="en-US" sz="2800" b="1" dirty="0">
                <a:solidFill>
                  <a:schemeClr val="accent2">
                    <a:lumMod val="75000"/>
                  </a:schemeClr>
                </a:solidFill>
                <a:latin typeface="PalatinoLinotype"/>
              </a:rPr>
              <a:t> Facility, Administrations, Operations &amp; Finances</a:t>
            </a:r>
          </a:p>
          <a:p>
            <a:pPr marL="285750" indent="-285750">
              <a:buFont typeface="Wingdings" pitchFamily="2" charset="2"/>
              <a:buChar char="v"/>
            </a:pPr>
            <a:r>
              <a:rPr lang="en-US" sz="2800" b="1" dirty="0">
                <a:solidFill>
                  <a:schemeClr val="accent2">
                    <a:lumMod val="75000"/>
                  </a:schemeClr>
                </a:solidFill>
                <a:latin typeface="PalatinoLinotype"/>
              </a:rPr>
              <a:t>Where Do I Find Funding?</a:t>
            </a:r>
          </a:p>
          <a:p>
            <a:pPr marL="285750" indent="-285750">
              <a:buFont typeface="Wingdings" pitchFamily="2" charset="2"/>
              <a:buChar char="v"/>
            </a:pPr>
            <a:r>
              <a:rPr lang="en-US" sz="2800" b="1" dirty="0">
                <a:solidFill>
                  <a:schemeClr val="accent2">
                    <a:lumMod val="75000"/>
                  </a:schemeClr>
                </a:solidFill>
                <a:latin typeface="PalatinoLinotype"/>
              </a:rPr>
              <a:t>Program Services</a:t>
            </a:r>
          </a:p>
          <a:p>
            <a:pPr marL="285750" indent="-285750">
              <a:buFont typeface="Wingdings" pitchFamily="2" charset="2"/>
              <a:buChar char="v"/>
            </a:pPr>
            <a:r>
              <a:rPr lang="en-US" sz="2800" b="1" dirty="0">
                <a:solidFill>
                  <a:schemeClr val="accent2">
                    <a:lumMod val="75000"/>
                  </a:schemeClr>
                </a:solidFill>
                <a:latin typeface="PalatinoLinotype"/>
              </a:rPr>
              <a:t>Staffing and Documentation</a:t>
            </a:r>
          </a:p>
          <a:p>
            <a:pPr marL="285750" indent="-285750">
              <a:buFont typeface="Wingdings" pitchFamily="2" charset="2"/>
              <a:buChar char="v"/>
            </a:pPr>
            <a:r>
              <a:rPr lang="en-US" sz="2800" b="1" dirty="0">
                <a:solidFill>
                  <a:schemeClr val="accent2">
                    <a:lumMod val="75000"/>
                  </a:schemeClr>
                </a:solidFill>
                <a:latin typeface="PalatinoLinotype"/>
              </a:rPr>
              <a:t>Marketing </a:t>
            </a:r>
            <a:endParaRPr lang="en-US" sz="2800" b="1" dirty="0">
              <a:solidFill>
                <a:schemeClr val="accent2">
                  <a:lumMod val="75000"/>
                </a:schemeClr>
              </a:solidFill>
              <a:effectLst/>
            </a:endParaRPr>
          </a:p>
        </p:txBody>
      </p:sp>
      <p:sp>
        <p:nvSpPr>
          <p:cNvPr id="3" name="Rectangle 2">
            <a:extLst>
              <a:ext uri="{FF2B5EF4-FFF2-40B4-BE49-F238E27FC236}">
                <a16:creationId xmlns:a16="http://schemas.microsoft.com/office/drawing/2014/main" id="{88845686-56E4-274E-A509-0B87190C0D13}"/>
              </a:ext>
            </a:extLst>
          </p:cNvPr>
          <p:cNvSpPr/>
          <p:nvPr/>
        </p:nvSpPr>
        <p:spPr>
          <a:xfrm>
            <a:off x="1958965" y="689977"/>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spTree>
    <p:extLst>
      <p:ext uri="{BB962C8B-B14F-4D97-AF65-F5344CB8AC3E}">
        <p14:creationId xmlns:p14="http://schemas.microsoft.com/office/powerpoint/2010/main" val="165078612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8BB0F-9D25-2249-A9A6-6DA8C6A94CB4}"/>
              </a:ext>
            </a:extLst>
          </p:cNvPr>
          <p:cNvSpPr/>
          <p:nvPr/>
        </p:nvSpPr>
        <p:spPr>
          <a:xfrm>
            <a:off x="357808" y="1257230"/>
            <a:ext cx="9223514" cy="3847207"/>
          </a:xfrm>
          <a:prstGeom prst="rect">
            <a:avLst/>
          </a:prstGeom>
        </p:spPr>
        <p:txBody>
          <a:bodyPr wrap="square">
            <a:spAutoFit/>
          </a:bodyPr>
          <a:lstStyle/>
          <a:p>
            <a:pPr algn="ctr"/>
            <a:r>
              <a:rPr lang="en-US" sz="2800" b="1" dirty="0">
                <a:solidFill>
                  <a:schemeClr val="accent2">
                    <a:lumMod val="75000"/>
                  </a:schemeClr>
                </a:solidFill>
              </a:rPr>
              <a:t>Determining Community Needs</a:t>
            </a:r>
          </a:p>
          <a:p>
            <a:endParaRPr lang="en-US" sz="2400" b="1" dirty="0"/>
          </a:p>
          <a:p>
            <a:pPr marL="342900" indent="-342900">
              <a:buFont typeface="Wingdings" pitchFamily="2" charset="2"/>
              <a:buChar char="ü"/>
            </a:pPr>
            <a:r>
              <a:rPr lang="en-US" sz="2400" b="1" dirty="0">
                <a:solidFill>
                  <a:schemeClr val="accent2">
                    <a:lumMod val="75000"/>
                  </a:schemeClr>
                </a:solidFill>
              </a:rPr>
              <a:t>Conduct a community needs assessment</a:t>
            </a:r>
          </a:p>
          <a:p>
            <a:pPr marL="342900" indent="-342900">
              <a:buFont typeface="Wingdings" pitchFamily="2" charset="2"/>
              <a:buChar char="ü"/>
            </a:pPr>
            <a:r>
              <a:rPr lang="en-US" sz="2400" b="1" dirty="0">
                <a:solidFill>
                  <a:schemeClr val="accent2">
                    <a:lumMod val="75000"/>
                  </a:schemeClr>
                </a:solidFill>
              </a:rPr>
              <a:t>Determine a potential market for the targeted service area</a:t>
            </a:r>
          </a:p>
          <a:p>
            <a:pPr marL="342900" indent="-342900">
              <a:buFont typeface="Wingdings" pitchFamily="2" charset="2"/>
              <a:buChar char="ü"/>
            </a:pPr>
            <a:r>
              <a:rPr lang="en-US" sz="2400" b="1" dirty="0">
                <a:solidFill>
                  <a:schemeClr val="accent2">
                    <a:lumMod val="75000"/>
                  </a:schemeClr>
                </a:solidFill>
              </a:rPr>
              <a:t>What is your target community? </a:t>
            </a:r>
          </a:p>
          <a:p>
            <a:pPr marL="342900" indent="-342900">
              <a:buFont typeface="Wingdings" pitchFamily="2" charset="2"/>
              <a:buChar char="ü"/>
            </a:pPr>
            <a:r>
              <a:rPr lang="en-US" sz="2400" b="1" dirty="0">
                <a:solidFill>
                  <a:schemeClr val="accent2">
                    <a:lumMod val="75000"/>
                  </a:schemeClr>
                </a:solidFill>
              </a:rPr>
              <a:t>Demographics of the community</a:t>
            </a:r>
          </a:p>
          <a:p>
            <a:pPr marL="342900" indent="-342900">
              <a:buFont typeface="Wingdings" pitchFamily="2" charset="2"/>
              <a:buChar char="ü"/>
            </a:pPr>
            <a:r>
              <a:rPr lang="en-US" sz="2400" b="1" dirty="0">
                <a:solidFill>
                  <a:schemeClr val="accent2">
                    <a:lumMod val="75000"/>
                  </a:schemeClr>
                </a:solidFill>
              </a:rPr>
              <a:t>Economic climate of the community</a:t>
            </a:r>
          </a:p>
          <a:p>
            <a:pPr marL="342900" indent="-342900">
              <a:buFont typeface="Wingdings" pitchFamily="2" charset="2"/>
              <a:buChar char="ü"/>
            </a:pPr>
            <a:r>
              <a:rPr lang="en-US" sz="2400" b="1" dirty="0">
                <a:solidFill>
                  <a:schemeClr val="accent2">
                    <a:lumMod val="75000"/>
                  </a:schemeClr>
                </a:solidFill>
              </a:rPr>
              <a:t>Major employers</a:t>
            </a:r>
          </a:p>
          <a:p>
            <a:pPr marL="342900" indent="-342900">
              <a:buFont typeface="Wingdings" pitchFamily="2" charset="2"/>
              <a:buChar char="ü"/>
            </a:pPr>
            <a:r>
              <a:rPr lang="en-US" sz="2400" b="1" dirty="0">
                <a:solidFill>
                  <a:schemeClr val="accent2">
                    <a:lumMod val="75000"/>
                  </a:schemeClr>
                </a:solidFill>
              </a:rPr>
              <a:t>Key Community Leaders</a:t>
            </a:r>
          </a:p>
          <a:p>
            <a:pPr marL="342900" indent="-342900">
              <a:buFont typeface="Wingdings" pitchFamily="2" charset="2"/>
              <a:buChar char="ü"/>
            </a:pPr>
            <a:r>
              <a:rPr lang="en-US" sz="2400" b="1" dirty="0">
                <a:solidFill>
                  <a:schemeClr val="accent2">
                    <a:lumMod val="75000"/>
                  </a:schemeClr>
                </a:solidFill>
              </a:rPr>
              <a:t>Other similar services available in the community</a:t>
            </a:r>
            <a:endParaRPr lang="en-US" sz="2400" b="1" dirty="0">
              <a:solidFill>
                <a:schemeClr val="accent2">
                  <a:lumMod val="75000"/>
                </a:schemeClr>
              </a:solidFill>
              <a:effectLst/>
            </a:endParaRPr>
          </a:p>
        </p:txBody>
      </p:sp>
      <p:sp>
        <p:nvSpPr>
          <p:cNvPr id="3" name="Rectangle 2">
            <a:extLst>
              <a:ext uri="{FF2B5EF4-FFF2-40B4-BE49-F238E27FC236}">
                <a16:creationId xmlns:a16="http://schemas.microsoft.com/office/drawing/2014/main" id="{88845686-56E4-274E-A509-0B87190C0D13}"/>
              </a:ext>
            </a:extLst>
          </p:cNvPr>
          <p:cNvSpPr/>
          <p:nvPr/>
        </p:nvSpPr>
        <p:spPr>
          <a:xfrm>
            <a:off x="1958965" y="530951"/>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pic>
        <p:nvPicPr>
          <p:cNvPr id="7170" name="Picture 2" descr="page6image3868512">
            <a:extLst>
              <a:ext uri="{FF2B5EF4-FFF2-40B4-BE49-F238E27FC236}">
                <a16:creationId xmlns:a16="http://schemas.microsoft.com/office/drawing/2014/main" id="{F0D8C450-8422-2B4F-B8D2-A48DE22C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839" y="5029201"/>
            <a:ext cx="4134681" cy="174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30348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8BB0F-9D25-2249-A9A6-6DA8C6A94CB4}"/>
              </a:ext>
            </a:extLst>
          </p:cNvPr>
          <p:cNvSpPr/>
          <p:nvPr/>
        </p:nvSpPr>
        <p:spPr>
          <a:xfrm>
            <a:off x="357808" y="1257230"/>
            <a:ext cx="9223514" cy="4585871"/>
          </a:xfrm>
          <a:prstGeom prst="rect">
            <a:avLst/>
          </a:prstGeom>
        </p:spPr>
        <p:txBody>
          <a:bodyPr wrap="square">
            <a:spAutoFit/>
          </a:bodyPr>
          <a:lstStyle/>
          <a:p>
            <a:pPr algn="ctr"/>
            <a:r>
              <a:rPr lang="en-US" sz="2800" b="1" dirty="0">
                <a:solidFill>
                  <a:schemeClr val="accent2">
                    <a:lumMod val="75000"/>
                  </a:schemeClr>
                </a:solidFill>
              </a:rPr>
              <a:t>Determining Community Needs</a:t>
            </a:r>
          </a:p>
          <a:p>
            <a:endParaRPr lang="en-US" sz="2400" b="1" dirty="0"/>
          </a:p>
          <a:p>
            <a:pPr marL="342900" indent="-342900">
              <a:buFont typeface="Wingdings" pitchFamily="2" charset="2"/>
              <a:buChar char="ü"/>
            </a:pPr>
            <a:r>
              <a:rPr lang="en-US" sz="2400" b="1" dirty="0">
                <a:solidFill>
                  <a:schemeClr val="accent2">
                    <a:lumMod val="75000"/>
                  </a:schemeClr>
                </a:solidFill>
              </a:rPr>
              <a:t>Determining Community Needs</a:t>
            </a:r>
          </a:p>
          <a:p>
            <a:pPr marL="342900" indent="-342900">
              <a:buFont typeface="Wingdings" pitchFamily="2" charset="2"/>
              <a:buChar char="ü"/>
            </a:pPr>
            <a:r>
              <a:rPr lang="en-US" sz="2400" b="1" dirty="0">
                <a:solidFill>
                  <a:schemeClr val="accent2">
                    <a:lumMod val="75000"/>
                  </a:schemeClr>
                </a:solidFill>
              </a:rPr>
              <a:t>What transportation resources are there?</a:t>
            </a:r>
          </a:p>
          <a:p>
            <a:pPr marL="342900" indent="-342900">
              <a:buFont typeface="Wingdings" pitchFamily="2" charset="2"/>
              <a:buChar char="ü"/>
            </a:pPr>
            <a:r>
              <a:rPr lang="en-US" sz="2400" b="1" dirty="0">
                <a:solidFill>
                  <a:schemeClr val="accent2">
                    <a:lumMod val="75000"/>
                  </a:schemeClr>
                </a:solidFill>
              </a:rPr>
              <a:t>What are the referral sources?</a:t>
            </a:r>
          </a:p>
          <a:p>
            <a:pPr marL="342900" indent="-342900">
              <a:buFont typeface="Wingdings" pitchFamily="2" charset="2"/>
              <a:buChar char="ü"/>
            </a:pPr>
            <a:r>
              <a:rPr lang="en-US" sz="2400" b="1" dirty="0">
                <a:solidFill>
                  <a:schemeClr val="accent2">
                    <a:lumMod val="75000"/>
                  </a:schemeClr>
                </a:solidFill>
              </a:rPr>
              <a:t>Where will your mission be located?</a:t>
            </a:r>
          </a:p>
          <a:p>
            <a:pPr marL="342900" indent="-342900">
              <a:buFont typeface="Wingdings" pitchFamily="2" charset="2"/>
              <a:buChar char="ü"/>
            </a:pPr>
            <a:r>
              <a:rPr lang="en-US" sz="2400" b="1" dirty="0">
                <a:solidFill>
                  <a:schemeClr val="accent2">
                    <a:lumMod val="75000"/>
                  </a:schemeClr>
                </a:solidFill>
              </a:rPr>
              <a:t>What will be the funding sources?</a:t>
            </a:r>
          </a:p>
          <a:p>
            <a:pPr marL="342900" indent="-342900">
              <a:buFont typeface="Wingdings" pitchFamily="2" charset="2"/>
              <a:buChar char="ü"/>
            </a:pPr>
            <a:r>
              <a:rPr lang="en-US" sz="2400" b="1" dirty="0">
                <a:solidFill>
                  <a:schemeClr val="accent2">
                    <a:lumMod val="75000"/>
                  </a:schemeClr>
                </a:solidFill>
              </a:rPr>
              <a:t>Standards?</a:t>
            </a:r>
          </a:p>
          <a:p>
            <a:pPr marL="800100" lvl="1" indent="-342900">
              <a:buFont typeface="Wingdings" pitchFamily="2" charset="2"/>
              <a:buChar char="Ø"/>
            </a:pPr>
            <a:r>
              <a:rPr lang="en-US" sz="2400" b="1" dirty="0">
                <a:solidFill>
                  <a:schemeClr val="accent2">
                    <a:lumMod val="75000"/>
                  </a:schemeClr>
                </a:solidFill>
              </a:rPr>
              <a:t>Licensure</a:t>
            </a:r>
          </a:p>
          <a:p>
            <a:pPr marL="800100" lvl="1" indent="-342900">
              <a:buFont typeface="Wingdings" pitchFamily="2" charset="2"/>
              <a:buChar char="Ø"/>
            </a:pPr>
            <a:r>
              <a:rPr lang="en-US" sz="2400" b="1" dirty="0">
                <a:solidFill>
                  <a:schemeClr val="accent2">
                    <a:lumMod val="75000"/>
                  </a:schemeClr>
                </a:solidFill>
              </a:rPr>
              <a:t>State Standards</a:t>
            </a:r>
          </a:p>
          <a:p>
            <a:pPr marL="800100" lvl="1" indent="-342900">
              <a:buFont typeface="Wingdings" pitchFamily="2" charset="2"/>
              <a:buChar char="Ø"/>
            </a:pPr>
            <a:r>
              <a:rPr lang="en-US" sz="2400" b="1" dirty="0">
                <a:solidFill>
                  <a:schemeClr val="accent2">
                    <a:lumMod val="75000"/>
                  </a:schemeClr>
                </a:solidFill>
              </a:rPr>
              <a:t>National Standards</a:t>
            </a:r>
          </a:p>
          <a:p>
            <a:pPr marL="800100" lvl="1" indent="-342900">
              <a:buFont typeface="Wingdings" pitchFamily="2" charset="2"/>
              <a:buChar char="Ø"/>
            </a:pPr>
            <a:r>
              <a:rPr lang="en-US" sz="2400" b="1" dirty="0">
                <a:solidFill>
                  <a:schemeClr val="accent2">
                    <a:lumMod val="75000"/>
                  </a:schemeClr>
                </a:solidFill>
              </a:rPr>
              <a:t>Accreditations</a:t>
            </a:r>
            <a:endParaRPr lang="en-US" sz="2400" b="1" dirty="0">
              <a:solidFill>
                <a:schemeClr val="accent2">
                  <a:lumMod val="75000"/>
                </a:schemeClr>
              </a:solidFill>
              <a:effectLst/>
            </a:endParaRPr>
          </a:p>
        </p:txBody>
      </p:sp>
      <p:sp>
        <p:nvSpPr>
          <p:cNvPr id="3" name="Rectangle 2">
            <a:extLst>
              <a:ext uri="{FF2B5EF4-FFF2-40B4-BE49-F238E27FC236}">
                <a16:creationId xmlns:a16="http://schemas.microsoft.com/office/drawing/2014/main" id="{88845686-56E4-274E-A509-0B87190C0D13}"/>
              </a:ext>
            </a:extLst>
          </p:cNvPr>
          <p:cNvSpPr/>
          <p:nvPr/>
        </p:nvSpPr>
        <p:spPr>
          <a:xfrm>
            <a:off x="1958965" y="540890"/>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pic>
        <p:nvPicPr>
          <p:cNvPr id="8194" name="Picture 2" descr="page7image3858432">
            <a:extLst>
              <a:ext uri="{FF2B5EF4-FFF2-40B4-BE49-F238E27FC236}">
                <a16:creationId xmlns:a16="http://schemas.microsoft.com/office/drawing/2014/main" id="{934D5A75-0E45-3845-8626-C6855CAF3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26" y="3092578"/>
            <a:ext cx="3379214" cy="275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55583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8BB0F-9D25-2249-A9A6-6DA8C6A94CB4}"/>
              </a:ext>
            </a:extLst>
          </p:cNvPr>
          <p:cNvSpPr/>
          <p:nvPr/>
        </p:nvSpPr>
        <p:spPr>
          <a:xfrm>
            <a:off x="993912" y="1382886"/>
            <a:ext cx="8189843" cy="1323439"/>
          </a:xfrm>
          <a:prstGeom prst="rect">
            <a:avLst/>
          </a:prstGeom>
        </p:spPr>
        <p:txBody>
          <a:bodyPr wrap="square">
            <a:spAutoFit/>
          </a:bodyPr>
          <a:lstStyle/>
          <a:p>
            <a:r>
              <a:rPr lang="en-US" sz="2800" b="1" dirty="0">
                <a:solidFill>
                  <a:schemeClr val="accent2">
                    <a:lumMod val="50000"/>
                  </a:schemeClr>
                </a:solidFill>
              </a:rPr>
              <a:t>Mission:</a:t>
            </a:r>
            <a:br>
              <a:rPr lang="en-US" sz="2800" b="1" dirty="0">
                <a:solidFill>
                  <a:schemeClr val="accent2">
                    <a:lumMod val="50000"/>
                  </a:schemeClr>
                </a:solidFill>
              </a:rPr>
            </a:br>
            <a:r>
              <a:rPr lang="en-US" sz="2800" b="1" dirty="0">
                <a:solidFill>
                  <a:schemeClr val="accent2">
                    <a:lumMod val="50000"/>
                  </a:schemeClr>
                </a:solidFill>
              </a:rPr>
              <a:t>Who are you called to serve? </a:t>
            </a:r>
          </a:p>
          <a:p>
            <a:pPr algn="ctr"/>
            <a:endParaRPr lang="en-US" sz="2400" b="1" dirty="0">
              <a:effectLst/>
            </a:endParaRPr>
          </a:p>
        </p:txBody>
      </p:sp>
      <p:sp>
        <p:nvSpPr>
          <p:cNvPr id="3" name="Rectangle 2">
            <a:extLst>
              <a:ext uri="{FF2B5EF4-FFF2-40B4-BE49-F238E27FC236}">
                <a16:creationId xmlns:a16="http://schemas.microsoft.com/office/drawing/2014/main" id="{88845686-56E4-274E-A509-0B87190C0D13}"/>
              </a:ext>
            </a:extLst>
          </p:cNvPr>
          <p:cNvSpPr/>
          <p:nvPr/>
        </p:nvSpPr>
        <p:spPr>
          <a:xfrm>
            <a:off x="1958964" y="598125"/>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pic>
        <p:nvPicPr>
          <p:cNvPr id="5123" name="Picture 3" descr="page15image3898304">
            <a:extLst>
              <a:ext uri="{FF2B5EF4-FFF2-40B4-BE49-F238E27FC236}">
                <a16:creationId xmlns:a16="http://schemas.microsoft.com/office/drawing/2014/main" id="{92CE71FB-BB22-7B42-B93A-BF6D8935E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64" y="2813203"/>
            <a:ext cx="3048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12DF26-52EE-644E-9AD8-EBEEF36B1E10}"/>
              </a:ext>
            </a:extLst>
          </p:cNvPr>
          <p:cNvSpPr txBox="1"/>
          <p:nvPr/>
        </p:nvSpPr>
        <p:spPr>
          <a:xfrm>
            <a:off x="874643" y="5047224"/>
            <a:ext cx="8428382" cy="1477328"/>
          </a:xfrm>
          <a:prstGeom prst="rect">
            <a:avLst/>
          </a:prstGeom>
          <a:noFill/>
        </p:spPr>
        <p:txBody>
          <a:bodyPr wrap="square" rtlCol="0">
            <a:spAutoFit/>
          </a:bodyPr>
          <a:lstStyle/>
          <a:p>
            <a:pPr algn="ctr"/>
            <a:r>
              <a:rPr lang="en-US" b="1" dirty="0">
                <a:solidFill>
                  <a:schemeClr val="accent2">
                    <a:lumMod val="50000"/>
                  </a:schemeClr>
                </a:solidFill>
              </a:rPr>
              <a:t>Forster Woods’ Mission Statement</a:t>
            </a:r>
          </a:p>
          <a:p>
            <a:pPr algn="ctr"/>
            <a:endParaRPr lang="en-US" b="1" dirty="0">
              <a:solidFill>
                <a:schemeClr val="accent2">
                  <a:lumMod val="50000"/>
                </a:schemeClr>
              </a:solidFill>
            </a:endParaRPr>
          </a:p>
          <a:p>
            <a:pPr algn="ctr"/>
            <a:r>
              <a:rPr lang="en-US" b="1" dirty="0">
                <a:solidFill>
                  <a:schemeClr val="accent2">
                    <a:lumMod val="50000"/>
                  </a:schemeClr>
                </a:solidFill>
              </a:rPr>
              <a:t>To support caregivers and their loved ones by providing safe, caring,</a:t>
            </a:r>
          </a:p>
          <a:p>
            <a:pPr algn="ctr"/>
            <a:r>
              <a:rPr lang="en-US" b="1" dirty="0">
                <a:solidFill>
                  <a:schemeClr val="accent2">
                    <a:lumMod val="50000"/>
                  </a:schemeClr>
                </a:solidFill>
              </a:rPr>
              <a:t>and reliable services for adults who would benefit from a compassionate environment, meaningful programming, and opportunities for socialization.</a:t>
            </a:r>
          </a:p>
        </p:txBody>
      </p:sp>
    </p:spTree>
    <p:extLst>
      <p:ext uri="{BB962C8B-B14F-4D97-AF65-F5344CB8AC3E}">
        <p14:creationId xmlns:p14="http://schemas.microsoft.com/office/powerpoint/2010/main" val="315172332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8BB0F-9D25-2249-A9A6-6DA8C6A94CB4}"/>
              </a:ext>
            </a:extLst>
          </p:cNvPr>
          <p:cNvSpPr/>
          <p:nvPr/>
        </p:nvSpPr>
        <p:spPr>
          <a:xfrm>
            <a:off x="874642" y="1446480"/>
            <a:ext cx="8189843" cy="1323439"/>
          </a:xfrm>
          <a:prstGeom prst="rect">
            <a:avLst/>
          </a:prstGeom>
        </p:spPr>
        <p:txBody>
          <a:bodyPr wrap="square">
            <a:spAutoFit/>
          </a:bodyPr>
          <a:lstStyle/>
          <a:p>
            <a:r>
              <a:rPr lang="en-US" sz="2800" b="1" dirty="0">
                <a:solidFill>
                  <a:schemeClr val="accent2">
                    <a:lumMod val="50000"/>
                  </a:schemeClr>
                </a:solidFill>
              </a:rPr>
              <a:t>Vision:</a:t>
            </a:r>
            <a:br>
              <a:rPr lang="en-US" sz="2800" b="1" dirty="0">
                <a:solidFill>
                  <a:schemeClr val="accent2">
                    <a:lumMod val="50000"/>
                  </a:schemeClr>
                </a:solidFill>
              </a:rPr>
            </a:br>
            <a:r>
              <a:rPr lang="en-US" sz="2800" b="1" dirty="0">
                <a:solidFill>
                  <a:schemeClr val="accent2">
                    <a:lumMod val="50000"/>
                  </a:schemeClr>
                </a:solidFill>
              </a:rPr>
              <a:t>What do you hope to accomplish? </a:t>
            </a:r>
          </a:p>
          <a:p>
            <a:pPr algn="ctr"/>
            <a:endParaRPr lang="en-US" sz="2400" b="1" dirty="0">
              <a:effectLst/>
            </a:endParaRPr>
          </a:p>
        </p:txBody>
      </p:sp>
      <p:sp>
        <p:nvSpPr>
          <p:cNvPr id="3" name="Rectangle 2">
            <a:extLst>
              <a:ext uri="{FF2B5EF4-FFF2-40B4-BE49-F238E27FC236}">
                <a16:creationId xmlns:a16="http://schemas.microsoft.com/office/drawing/2014/main" id="{88845686-56E4-274E-A509-0B87190C0D13}"/>
              </a:ext>
            </a:extLst>
          </p:cNvPr>
          <p:cNvSpPr/>
          <p:nvPr/>
        </p:nvSpPr>
        <p:spPr>
          <a:xfrm>
            <a:off x="1958963" y="586657"/>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sp>
        <p:nvSpPr>
          <p:cNvPr id="6" name="TextBox 5">
            <a:extLst>
              <a:ext uri="{FF2B5EF4-FFF2-40B4-BE49-F238E27FC236}">
                <a16:creationId xmlns:a16="http://schemas.microsoft.com/office/drawing/2014/main" id="{4912DF26-52EE-644E-9AD8-EBEEF36B1E10}"/>
              </a:ext>
            </a:extLst>
          </p:cNvPr>
          <p:cNvSpPr txBox="1"/>
          <p:nvPr/>
        </p:nvSpPr>
        <p:spPr>
          <a:xfrm>
            <a:off x="552935" y="4911464"/>
            <a:ext cx="8833258" cy="1477328"/>
          </a:xfrm>
          <a:prstGeom prst="rect">
            <a:avLst/>
          </a:prstGeom>
          <a:noFill/>
        </p:spPr>
        <p:txBody>
          <a:bodyPr wrap="square" rtlCol="0">
            <a:spAutoFit/>
          </a:bodyPr>
          <a:lstStyle/>
          <a:p>
            <a:pPr algn="ctr"/>
            <a:r>
              <a:rPr lang="en-US" b="1" dirty="0">
                <a:solidFill>
                  <a:schemeClr val="accent2">
                    <a:lumMod val="50000"/>
                  </a:schemeClr>
                </a:solidFill>
              </a:rPr>
              <a:t>Forster Woods’ Vision Statement:</a:t>
            </a:r>
          </a:p>
          <a:p>
            <a:pPr algn="ctr"/>
            <a:endParaRPr lang="en-US" b="1" dirty="0">
              <a:solidFill>
                <a:schemeClr val="accent2">
                  <a:lumMod val="50000"/>
                </a:schemeClr>
              </a:solidFill>
            </a:endParaRPr>
          </a:p>
          <a:p>
            <a:pPr algn="ctr"/>
            <a:r>
              <a:rPr lang="en-US" b="1" dirty="0">
                <a:solidFill>
                  <a:schemeClr val="accent2">
                    <a:lumMod val="50000"/>
                  </a:schemeClr>
                </a:solidFill>
              </a:rPr>
              <a:t>Forster Woods strives to be the provider of choice for home and community based services allowing our participants to remain in their homes and communities and by providing much need respite to their caregivers</a:t>
            </a:r>
          </a:p>
        </p:txBody>
      </p:sp>
      <p:pic>
        <p:nvPicPr>
          <p:cNvPr id="5126" name="Picture 6" descr="page17image3908608">
            <a:extLst>
              <a:ext uri="{FF2B5EF4-FFF2-40B4-BE49-F238E27FC236}">
                <a16:creationId xmlns:a16="http://schemas.microsoft.com/office/drawing/2014/main" id="{BF503B7B-A1ED-C645-8471-546F7128F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764" y="2999418"/>
            <a:ext cx="28956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9838"/>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8BB0F-9D25-2249-A9A6-6DA8C6A94CB4}"/>
              </a:ext>
            </a:extLst>
          </p:cNvPr>
          <p:cNvSpPr/>
          <p:nvPr/>
        </p:nvSpPr>
        <p:spPr>
          <a:xfrm>
            <a:off x="665922" y="1248735"/>
            <a:ext cx="8189843" cy="5262979"/>
          </a:xfrm>
          <a:prstGeom prst="rect">
            <a:avLst/>
          </a:prstGeom>
        </p:spPr>
        <p:txBody>
          <a:bodyPr wrap="square">
            <a:spAutoFit/>
          </a:bodyPr>
          <a:lstStyle/>
          <a:p>
            <a:pPr algn="ctr"/>
            <a:r>
              <a:rPr lang="en-US" sz="2400" b="1" dirty="0">
                <a:solidFill>
                  <a:schemeClr val="accent2">
                    <a:lumMod val="75000"/>
                  </a:schemeClr>
                </a:solidFill>
              </a:rPr>
              <a:t>Guiding Principals</a:t>
            </a:r>
          </a:p>
          <a:p>
            <a:pPr algn="ctr"/>
            <a:r>
              <a:rPr lang="en-US" sz="2400" b="1" dirty="0">
                <a:solidFill>
                  <a:schemeClr val="accent2">
                    <a:lumMod val="75000"/>
                  </a:schemeClr>
                </a:solidFill>
              </a:rPr>
              <a:t>What are your most important reasons for existing?</a:t>
            </a:r>
          </a:p>
          <a:p>
            <a:endParaRPr lang="en-US" sz="2400" b="1" dirty="0"/>
          </a:p>
          <a:p>
            <a:pPr algn="ctr"/>
            <a:r>
              <a:rPr lang="en-US" sz="2400" u="sng" dirty="0">
                <a:solidFill>
                  <a:schemeClr val="accent2"/>
                </a:solidFill>
              </a:rPr>
              <a:t>Forster Woods’ Guiding Principles are:</a:t>
            </a:r>
          </a:p>
          <a:p>
            <a:pPr algn="ctr"/>
            <a:endParaRPr lang="en-US" sz="2400" u="sng" dirty="0">
              <a:solidFill>
                <a:schemeClr val="accent2"/>
              </a:solidFill>
            </a:endParaRPr>
          </a:p>
          <a:p>
            <a:pPr marL="342900" indent="-342900">
              <a:buFont typeface="Arial" panose="020B0604020202020204" pitchFamily="34" charset="0"/>
              <a:buChar char="•"/>
            </a:pPr>
            <a:r>
              <a:rPr lang="en-US" sz="2400" b="1" dirty="0">
                <a:solidFill>
                  <a:schemeClr val="accent2"/>
                </a:solidFill>
              </a:rPr>
              <a:t>Forster Woods Adult Day Center is founded on a desire to help others in need.</a:t>
            </a:r>
          </a:p>
          <a:p>
            <a:pPr marL="342900" indent="-342900">
              <a:buFont typeface="Arial" panose="020B0604020202020204" pitchFamily="34" charset="0"/>
              <a:buChar char="•"/>
            </a:pPr>
            <a:r>
              <a:rPr lang="en-US" sz="2400" b="1" dirty="0">
                <a:solidFill>
                  <a:schemeClr val="accent2"/>
                </a:solidFill>
              </a:rPr>
              <a:t>Believe our employees are our most important assets.</a:t>
            </a:r>
          </a:p>
          <a:p>
            <a:pPr marL="342900" indent="-342900">
              <a:buFont typeface="Arial" panose="020B0604020202020204" pitchFamily="34" charset="0"/>
              <a:buChar char="•"/>
            </a:pPr>
            <a:r>
              <a:rPr lang="en-US" sz="2400" b="1" dirty="0">
                <a:solidFill>
                  <a:schemeClr val="accent2"/>
                </a:solidFill>
              </a:rPr>
              <a:t>To provide a great work environment and treat each other with respect and dignity.</a:t>
            </a:r>
          </a:p>
          <a:p>
            <a:pPr marL="342900" indent="-342900">
              <a:buFont typeface="Arial" panose="020B0604020202020204" pitchFamily="34" charset="0"/>
              <a:buChar char="•"/>
            </a:pPr>
            <a:r>
              <a:rPr lang="en-US" sz="2400" b="1" dirty="0">
                <a:solidFill>
                  <a:schemeClr val="accent2"/>
                </a:solidFill>
              </a:rPr>
              <a:t>To contribute positively to our communities.</a:t>
            </a:r>
          </a:p>
          <a:p>
            <a:pPr marL="342900" indent="-342900">
              <a:buFont typeface="Arial" panose="020B0604020202020204" pitchFamily="34" charset="0"/>
              <a:buChar char="•"/>
            </a:pPr>
            <a:r>
              <a:rPr lang="en-US" sz="2400" b="1" dirty="0">
                <a:solidFill>
                  <a:schemeClr val="accent2"/>
                </a:solidFill>
              </a:rPr>
              <a:t>Committed to being a fiscally responsible home and community based program.</a:t>
            </a:r>
            <a:endParaRPr lang="en-US" sz="2400" b="1" dirty="0">
              <a:solidFill>
                <a:schemeClr val="accent2"/>
              </a:solidFill>
              <a:effectLst/>
            </a:endParaRPr>
          </a:p>
        </p:txBody>
      </p:sp>
      <p:sp>
        <p:nvSpPr>
          <p:cNvPr id="3" name="Rectangle 2">
            <a:extLst>
              <a:ext uri="{FF2B5EF4-FFF2-40B4-BE49-F238E27FC236}">
                <a16:creationId xmlns:a16="http://schemas.microsoft.com/office/drawing/2014/main" id="{88845686-56E4-274E-A509-0B87190C0D13}"/>
              </a:ext>
            </a:extLst>
          </p:cNvPr>
          <p:cNvSpPr/>
          <p:nvPr/>
        </p:nvSpPr>
        <p:spPr>
          <a:xfrm>
            <a:off x="1958964" y="600525"/>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pic>
        <p:nvPicPr>
          <p:cNvPr id="6146" name="Picture 2" descr="page16image3895616">
            <a:extLst>
              <a:ext uri="{FF2B5EF4-FFF2-40B4-BE49-F238E27FC236}">
                <a16:creationId xmlns:a16="http://schemas.microsoft.com/office/drawing/2014/main" id="{75B4193E-0F24-614C-98D0-6D9A6A29C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575" y="2515704"/>
            <a:ext cx="1790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53734"/>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845686-56E4-274E-A509-0B87190C0D13}"/>
              </a:ext>
            </a:extLst>
          </p:cNvPr>
          <p:cNvSpPr/>
          <p:nvPr/>
        </p:nvSpPr>
        <p:spPr>
          <a:xfrm>
            <a:off x="1958964" y="600524"/>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sp>
        <p:nvSpPr>
          <p:cNvPr id="5" name="Rectangle 4">
            <a:extLst>
              <a:ext uri="{FF2B5EF4-FFF2-40B4-BE49-F238E27FC236}">
                <a16:creationId xmlns:a16="http://schemas.microsoft.com/office/drawing/2014/main" id="{DFC83614-CA30-2146-9A9E-A57BE61026DE}"/>
              </a:ext>
            </a:extLst>
          </p:cNvPr>
          <p:cNvSpPr/>
          <p:nvPr/>
        </p:nvSpPr>
        <p:spPr>
          <a:xfrm>
            <a:off x="523459" y="1432056"/>
            <a:ext cx="8892210" cy="3231654"/>
          </a:xfrm>
          <a:prstGeom prst="rect">
            <a:avLst/>
          </a:prstGeom>
        </p:spPr>
        <p:txBody>
          <a:bodyPr wrap="square">
            <a:spAutoFit/>
          </a:bodyPr>
          <a:lstStyle/>
          <a:p>
            <a:r>
              <a:rPr lang="en-US" sz="2800" dirty="0">
                <a:solidFill>
                  <a:schemeClr val="accent2">
                    <a:lumMod val="50000"/>
                  </a:schemeClr>
                </a:solidFill>
              </a:rPr>
              <a:t>Administration and Operations:</a:t>
            </a:r>
          </a:p>
          <a:p>
            <a:endParaRPr lang="en-US" sz="1200" dirty="0">
              <a:solidFill>
                <a:schemeClr val="accent2">
                  <a:lumMod val="50000"/>
                </a:schemeClr>
              </a:solidFill>
            </a:endParaRPr>
          </a:p>
          <a:p>
            <a:pPr marL="457200" indent="-457200">
              <a:buFont typeface="Arial" panose="020B0604020202020204" pitchFamily="34" charset="0"/>
              <a:buChar char="•"/>
            </a:pPr>
            <a:r>
              <a:rPr lang="en-US" sz="2800" dirty="0">
                <a:solidFill>
                  <a:schemeClr val="accent2">
                    <a:lumMod val="50000"/>
                  </a:schemeClr>
                </a:solidFill>
              </a:rPr>
              <a:t>Establish an Discernment Team</a:t>
            </a:r>
          </a:p>
          <a:p>
            <a:pPr marL="457200" indent="-457200">
              <a:buFont typeface="Arial" panose="020B0604020202020204" pitchFamily="34" charset="0"/>
              <a:buChar char="•"/>
            </a:pPr>
            <a:r>
              <a:rPr lang="en-US" sz="2800" dirty="0">
                <a:solidFill>
                  <a:schemeClr val="accent2">
                    <a:lumMod val="50000"/>
                  </a:schemeClr>
                </a:solidFill>
              </a:rPr>
              <a:t>Develop a Working Board of Directors</a:t>
            </a:r>
          </a:p>
          <a:p>
            <a:endParaRPr lang="en-US" sz="1200" dirty="0">
              <a:solidFill>
                <a:schemeClr val="accent2">
                  <a:lumMod val="50000"/>
                </a:schemeClr>
              </a:solidFill>
            </a:endParaRPr>
          </a:p>
          <a:p>
            <a:r>
              <a:rPr lang="en-US" sz="2400" i="1" dirty="0">
                <a:solidFill>
                  <a:schemeClr val="accent2">
                    <a:lumMod val="50000"/>
                  </a:schemeClr>
                </a:solidFill>
              </a:rPr>
              <a:t>The development of an effective Board of Directors is essential to any non- profit organization. These individuals, if selected properly, can strengthen the organizations financial as well as operational functions tremendously.</a:t>
            </a:r>
          </a:p>
        </p:txBody>
      </p:sp>
      <p:pic>
        <p:nvPicPr>
          <p:cNvPr id="3075" name="Picture 3" descr="page22image3853056">
            <a:extLst>
              <a:ext uri="{FF2B5EF4-FFF2-40B4-BE49-F238E27FC236}">
                <a16:creationId xmlns:a16="http://schemas.microsoft.com/office/drawing/2014/main" id="{17802832-7FB2-664E-B04B-B331352B2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564"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1931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845686-56E4-274E-A509-0B87190C0D13}"/>
              </a:ext>
            </a:extLst>
          </p:cNvPr>
          <p:cNvSpPr/>
          <p:nvPr/>
        </p:nvSpPr>
        <p:spPr>
          <a:xfrm>
            <a:off x="1958964" y="590585"/>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sp>
        <p:nvSpPr>
          <p:cNvPr id="5" name="Rectangle 4">
            <a:extLst>
              <a:ext uri="{FF2B5EF4-FFF2-40B4-BE49-F238E27FC236}">
                <a16:creationId xmlns:a16="http://schemas.microsoft.com/office/drawing/2014/main" id="{DFC83614-CA30-2146-9A9E-A57BE61026DE}"/>
              </a:ext>
            </a:extLst>
          </p:cNvPr>
          <p:cNvSpPr/>
          <p:nvPr/>
        </p:nvSpPr>
        <p:spPr>
          <a:xfrm>
            <a:off x="414602" y="1603663"/>
            <a:ext cx="8892210" cy="4739759"/>
          </a:xfrm>
          <a:prstGeom prst="rect">
            <a:avLst/>
          </a:prstGeom>
        </p:spPr>
        <p:txBody>
          <a:bodyPr wrap="square">
            <a:spAutoFit/>
          </a:bodyPr>
          <a:lstStyle/>
          <a:p>
            <a:r>
              <a:rPr lang="en-US" sz="2400" b="1" dirty="0">
                <a:solidFill>
                  <a:schemeClr val="accent2">
                    <a:lumMod val="50000"/>
                  </a:schemeClr>
                </a:solidFill>
              </a:rPr>
              <a:t>Administration and Operations</a:t>
            </a:r>
          </a:p>
          <a:p>
            <a:endParaRPr lang="en-US" sz="1400" b="1" dirty="0">
              <a:solidFill>
                <a:schemeClr val="accent2">
                  <a:lumMod val="50000"/>
                </a:schemeClr>
              </a:solidFill>
            </a:endParaRPr>
          </a:p>
          <a:p>
            <a:r>
              <a:rPr lang="en-US" sz="2000" dirty="0"/>
              <a:t> </a:t>
            </a:r>
            <a:r>
              <a:rPr lang="en-US" sz="2400" b="1" dirty="0">
                <a:solidFill>
                  <a:schemeClr val="accent2">
                    <a:lumMod val="50000"/>
                  </a:schemeClr>
                </a:solidFill>
              </a:rPr>
              <a:t>Develop a Working Board of Directors </a:t>
            </a:r>
          </a:p>
          <a:p>
            <a:r>
              <a:rPr lang="en-US" sz="2400" b="1" dirty="0">
                <a:solidFill>
                  <a:schemeClr val="accent2">
                    <a:lumMod val="50000"/>
                  </a:schemeClr>
                </a:solidFill>
              </a:rPr>
              <a:t> Choose Wisely!</a:t>
            </a:r>
            <a:br>
              <a:rPr lang="en-US" sz="2400" b="1" dirty="0">
                <a:solidFill>
                  <a:schemeClr val="accent2">
                    <a:lumMod val="50000"/>
                  </a:schemeClr>
                </a:solidFill>
              </a:rPr>
            </a:br>
            <a:r>
              <a:rPr lang="en-US" sz="2400" b="1" dirty="0">
                <a:solidFill>
                  <a:schemeClr val="accent2">
                    <a:lumMod val="50000"/>
                  </a:schemeClr>
                </a:solidFill>
              </a:rPr>
              <a:t> Finance/Business</a:t>
            </a:r>
            <a:br>
              <a:rPr lang="en-US" sz="2400" b="1" dirty="0">
                <a:solidFill>
                  <a:schemeClr val="accent2">
                    <a:lumMod val="50000"/>
                  </a:schemeClr>
                </a:solidFill>
              </a:rPr>
            </a:br>
            <a:r>
              <a:rPr lang="en-US" sz="2400" b="1" dirty="0">
                <a:solidFill>
                  <a:schemeClr val="accent2">
                    <a:lumMod val="50000"/>
                  </a:schemeClr>
                </a:solidFill>
              </a:rPr>
              <a:t> Strategic Planning</a:t>
            </a:r>
            <a:br>
              <a:rPr lang="en-US" sz="2400" b="1" dirty="0">
                <a:solidFill>
                  <a:schemeClr val="accent2">
                    <a:lumMod val="50000"/>
                  </a:schemeClr>
                </a:solidFill>
              </a:rPr>
            </a:br>
            <a:r>
              <a:rPr lang="en-US" sz="2400" b="1" dirty="0">
                <a:solidFill>
                  <a:schemeClr val="accent2">
                    <a:lumMod val="50000"/>
                  </a:schemeClr>
                </a:solidFill>
              </a:rPr>
              <a:t> Law/Human Resources</a:t>
            </a:r>
            <a:br>
              <a:rPr lang="en-US" sz="2400" b="1" dirty="0">
                <a:solidFill>
                  <a:schemeClr val="accent2">
                    <a:lumMod val="50000"/>
                  </a:schemeClr>
                </a:solidFill>
              </a:rPr>
            </a:br>
            <a:r>
              <a:rPr lang="en-US" sz="2400" b="1" dirty="0">
                <a:solidFill>
                  <a:schemeClr val="accent2">
                    <a:lumMod val="50000"/>
                  </a:schemeClr>
                </a:solidFill>
              </a:rPr>
              <a:t> Marketing/Fund Development</a:t>
            </a:r>
            <a:br>
              <a:rPr lang="en-US" sz="2400" b="1" dirty="0">
                <a:solidFill>
                  <a:schemeClr val="accent2">
                    <a:lumMod val="50000"/>
                  </a:schemeClr>
                </a:solidFill>
              </a:rPr>
            </a:br>
            <a:r>
              <a:rPr lang="en-US" sz="2400" b="1" dirty="0">
                <a:solidFill>
                  <a:schemeClr val="accent2">
                    <a:lumMod val="50000"/>
                  </a:schemeClr>
                </a:solidFill>
              </a:rPr>
              <a:t> Political/Advocacy</a:t>
            </a:r>
            <a:br>
              <a:rPr lang="en-US" sz="2400" b="1" dirty="0">
                <a:solidFill>
                  <a:schemeClr val="accent2">
                    <a:lumMod val="50000"/>
                  </a:schemeClr>
                </a:solidFill>
              </a:rPr>
            </a:br>
            <a:r>
              <a:rPr lang="en-US" sz="2400" b="1" dirty="0">
                <a:solidFill>
                  <a:schemeClr val="accent2">
                    <a:lumMod val="50000"/>
                  </a:schemeClr>
                </a:solidFill>
              </a:rPr>
              <a:t> Expertise/Leader</a:t>
            </a:r>
            <a:br>
              <a:rPr lang="en-US" sz="2400" b="1" dirty="0">
                <a:solidFill>
                  <a:schemeClr val="accent2">
                    <a:lumMod val="50000"/>
                  </a:schemeClr>
                </a:solidFill>
              </a:rPr>
            </a:br>
            <a:r>
              <a:rPr lang="en-US" sz="2400" b="1" dirty="0">
                <a:solidFill>
                  <a:schemeClr val="accent2">
                    <a:lumMod val="50000"/>
                  </a:schemeClr>
                </a:solidFill>
              </a:rPr>
              <a:t> Consumer Family Member</a:t>
            </a:r>
            <a:br>
              <a:rPr lang="en-US" sz="2400" b="1" dirty="0">
                <a:solidFill>
                  <a:schemeClr val="accent2">
                    <a:lumMod val="50000"/>
                  </a:schemeClr>
                </a:solidFill>
              </a:rPr>
            </a:br>
            <a:r>
              <a:rPr lang="en-US" sz="2400" b="1" dirty="0">
                <a:solidFill>
                  <a:schemeClr val="accent2">
                    <a:lumMod val="50000"/>
                  </a:schemeClr>
                </a:solidFill>
              </a:rPr>
              <a:t> Diversity </a:t>
            </a:r>
          </a:p>
          <a:p>
            <a:r>
              <a:rPr lang="en-US" sz="2400" i="1" dirty="0">
                <a:solidFill>
                  <a:schemeClr val="accent2">
                    <a:lumMod val="50000"/>
                  </a:schemeClr>
                </a:solidFill>
              </a:rPr>
              <a:t>.</a:t>
            </a:r>
          </a:p>
        </p:txBody>
      </p:sp>
      <p:pic>
        <p:nvPicPr>
          <p:cNvPr id="4097" name="Picture 1" descr="page23image3856192">
            <a:extLst>
              <a:ext uri="{FF2B5EF4-FFF2-40B4-BE49-F238E27FC236}">
                <a16:creationId xmlns:a16="http://schemas.microsoft.com/office/drawing/2014/main" id="{D1D64BCA-E0B9-6540-8C8C-0AB42C5FC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444" y="2974640"/>
            <a:ext cx="3679816" cy="254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07172"/>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D26BC-AFF1-4747-84F5-99E3E78FFBAF}"/>
              </a:ext>
            </a:extLst>
          </p:cNvPr>
          <p:cNvSpPr txBox="1"/>
          <p:nvPr/>
        </p:nvSpPr>
        <p:spPr>
          <a:xfrm>
            <a:off x="1159264" y="1706492"/>
            <a:ext cx="8090453" cy="3108543"/>
          </a:xfrm>
          <a:prstGeom prst="rect">
            <a:avLst/>
          </a:prstGeom>
          <a:noFill/>
        </p:spPr>
        <p:txBody>
          <a:bodyPr wrap="square" rtlCol="0">
            <a:spAutoFit/>
          </a:bodyPr>
          <a:lstStyle/>
          <a:p>
            <a:r>
              <a:rPr lang="en-US" sz="2800" b="1" dirty="0">
                <a:solidFill>
                  <a:schemeClr val="accent1">
                    <a:lumMod val="75000"/>
                  </a:schemeClr>
                </a:solidFill>
              </a:rPr>
              <a:t>What is entrepreneurial thinking?</a:t>
            </a:r>
          </a:p>
          <a:p>
            <a:endParaRPr lang="en-US" sz="2800" b="1" dirty="0">
              <a:solidFill>
                <a:schemeClr val="accent1">
                  <a:lumMod val="75000"/>
                </a:schemeClr>
              </a:solidFill>
            </a:endParaRPr>
          </a:p>
          <a:p>
            <a:r>
              <a:rPr lang="en-US" sz="2800" b="1" dirty="0">
                <a:solidFill>
                  <a:schemeClr val="accent1">
                    <a:lumMod val="75000"/>
                  </a:schemeClr>
                </a:solidFill>
              </a:rPr>
              <a:t>“Entrepreneurial thinking is the ability to see the world differently than others.” </a:t>
            </a:r>
          </a:p>
          <a:p>
            <a:endParaRPr lang="en-US" sz="2800" b="1" dirty="0">
              <a:solidFill>
                <a:schemeClr val="accent1">
                  <a:lumMod val="75000"/>
                </a:schemeClr>
              </a:solidFill>
            </a:endParaRPr>
          </a:p>
          <a:p>
            <a:r>
              <a:rPr lang="en-US" sz="2800" b="1" dirty="0">
                <a:solidFill>
                  <a:schemeClr val="accent1">
                    <a:lumMod val="75000"/>
                  </a:schemeClr>
                </a:solidFill>
              </a:rPr>
              <a:t>“It is like a state of mind that opens your eyes to new opportunities possibilities.”</a:t>
            </a:r>
          </a:p>
        </p:txBody>
      </p:sp>
      <p:sp>
        <p:nvSpPr>
          <p:cNvPr id="7" name="Rectangle 6">
            <a:extLst>
              <a:ext uri="{FF2B5EF4-FFF2-40B4-BE49-F238E27FC236}">
                <a16:creationId xmlns:a16="http://schemas.microsoft.com/office/drawing/2014/main" id="{A2E92664-E046-4D43-B057-633510FFF9B6}"/>
              </a:ext>
            </a:extLst>
          </p:cNvPr>
          <p:cNvSpPr/>
          <p:nvPr/>
        </p:nvSpPr>
        <p:spPr>
          <a:xfrm>
            <a:off x="2878039" y="6488668"/>
            <a:ext cx="4330032" cy="369332"/>
          </a:xfrm>
          <a:prstGeom prst="rect">
            <a:avLst/>
          </a:prstGeom>
        </p:spPr>
        <p:txBody>
          <a:bodyPr wrap="none">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9" name="TextBox 8">
            <a:extLst>
              <a:ext uri="{FF2B5EF4-FFF2-40B4-BE49-F238E27FC236}">
                <a16:creationId xmlns:a16="http://schemas.microsoft.com/office/drawing/2014/main" id="{E855C709-0669-4649-B8B3-E65AC5836E06}"/>
              </a:ext>
            </a:extLst>
          </p:cNvPr>
          <p:cNvSpPr txBox="1"/>
          <p:nvPr/>
        </p:nvSpPr>
        <p:spPr>
          <a:xfrm>
            <a:off x="1946745" y="585263"/>
            <a:ext cx="6833922" cy="584775"/>
          </a:xfrm>
          <a:prstGeom prst="rect">
            <a:avLst/>
          </a:prstGeom>
          <a:noFill/>
        </p:spPr>
        <p:txBody>
          <a:bodyPr wrap="none" rtlCol="0">
            <a:spAutoFit/>
          </a:bodyPr>
          <a:lstStyle/>
          <a:p>
            <a:r>
              <a:rPr lang="en-US" sz="3200" b="1" dirty="0">
                <a:solidFill>
                  <a:schemeClr val="accent2">
                    <a:lumMod val="50000"/>
                  </a:schemeClr>
                </a:solidFill>
              </a:rPr>
              <a:t>Entrepreneurial Missional Leaders </a:t>
            </a:r>
          </a:p>
        </p:txBody>
      </p:sp>
    </p:spTree>
    <p:extLst>
      <p:ext uri="{BB962C8B-B14F-4D97-AF65-F5344CB8AC3E}">
        <p14:creationId xmlns:p14="http://schemas.microsoft.com/office/powerpoint/2010/main" val="1938507723"/>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845686-56E4-274E-A509-0B87190C0D13}"/>
              </a:ext>
            </a:extLst>
          </p:cNvPr>
          <p:cNvSpPr/>
          <p:nvPr/>
        </p:nvSpPr>
        <p:spPr>
          <a:xfrm>
            <a:off x="1958963" y="576032"/>
            <a:ext cx="6021200" cy="523220"/>
          </a:xfrm>
          <a:prstGeom prst="rect">
            <a:avLst/>
          </a:prstGeom>
        </p:spPr>
        <p:txBody>
          <a:bodyPr wrap="none">
            <a:spAutoFit/>
          </a:bodyPr>
          <a:lstStyle/>
          <a:p>
            <a:r>
              <a:rPr lang="en-US" sz="2800" b="1" dirty="0">
                <a:solidFill>
                  <a:schemeClr val="accent2">
                    <a:lumMod val="50000"/>
                  </a:schemeClr>
                </a:solidFill>
              </a:rPr>
              <a:t>Missional Entrepreneurial Ministry </a:t>
            </a:r>
          </a:p>
        </p:txBody>
      </p:sp>
      <p:sp>
        <p:nvSpPr>
          <p:cNvPr id="5" name="Rectangle 4">
            <a:extLst>
              <a:ext uri="{FF2B5EF4-FFF2-40B4-BE49-F238E27FC236}">
                <a16:creationId xmlns:a16="http://schemas.microsoft.com/office/drawing/2014/main" id="{DFC83614-CA30-2146-9A9E-A57BE61026DE}"/>
              </a:ext>
            </a:extLst>
          </p:cNvPr>
          <p:cNvSpPr/>
          <p:nvPr/>
        </p:nvSpPr>
        <p:spPr>
          <a:xfrm>
            <a:off x="523458" y="1189294"/>
            <a:ext cx="8892210" cy="1200329"/>
          </a:xfrm>
          <a:prstGeom prst="rect">
            <a:avLst/>
          </a:prstGeom>
        </p:spPr>
        <p:txBody>
          <a:bodyPr wrap="square">
            <a:spAutoFit/>
          </a:bodyPr>
          <a:lstStyle/>
          <a:p>
            <a:r>
              <a:rPr lang="en-US" sz="2400" b="1" i="1" dirty="0">
                <a:solidFill>
                  <a:schemeClr val="accent2">
                    <a:lumMod val="75000"/>
                  </a:schemeClr>
                </a:solidFill>
              </a:rPr>
              <a:t>Finances:</a:t>
            </a:r>
          </a:p>
          <a:p>
            <a:endParaRPr lang="en-US" sz="2400" b="1" i="1" dirty="0">
              <a:solidFill>
                <a:schemeClr val="accent2">
                  <a:lumMod val="75000"/>
                </a:schemeClr>
              </a:solidFill>
            </a:endParaRPr>
          </a:p>
          <a:p>
            <a:pPr algn="ctr"/>
            <a:r>
              <a:rPr lang="en-US" sz="2400" i="1" dirty="0">
                <a:solidFill>
                  <a:schemeClr val="accent2">
                    <a:lumMod val="50000"/>
                  </a:schemeClr>
                </a:solidFill>
              </a:rPr>
              <a:t>DIVERSIFY YOUR REVENUE STREAM.</a:t>
            </a:r>
          </a:p>
        </p:txBody>
      </p:sp>
      <p:pic>
        <p:nvPicPr>
          <p:cNvPr id="11265" name="Picture 1" descr="page31image3861120">
            <a:extLst>
              <a:ext uri="{FF2B5EF4-FFF2-40B4-BE49-F238E27FC236}">
                <a16:creationId xmlns:a16="http://schemas.microsoft.com/office/drawing/2014/main" id="{3D3F8FD6-F580-714E-834B-28C0D9BD6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633" y="2389623"/>
            <a:ext cx="7823200"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B37E5D-73C7-4B46-BCA7-BF3118F97918}"/>
              </a:ext>
            </a:extLst>
          </p:cNvPr>
          <p:cNvSpPr txBox="1"/>
          <p:nvPr/>
        </p:nvSpPr>
        <p:spPr>
          <a:xfrm>
            <a:off x="2792896" y="3518453"/>
            <a:ext cx="1850571" cy="369332"/>
          </a:xfrm>
          <a:prstGeom prst="rect">
            <a:avLst/>
          </a:prstGeom>
          <a:noFill/>
        </p:spPr>
        <p:txBody>
          <a:bodyPr wrap="none" rtlCol="0">
            <a:spAutoFit/>
          </a:bodyPr>
          <a:lstStyle/>
          <a:p>
            <a:r>
              <a:rPr lang="en-US" dirty="0"/>
              <a:t>Program Income</a:t>
            </a:r>
          </a:p>
        </p:txBody>
      </p:sp>
      <p:sp>
        <p:nvSpPr>
          <p:cNvPr id="6" name="TextBox 5">
            <a:extLst>
              <a:ext uri="{FF2B5EF4-FFF2-40B4-BE49-F238E27FC236}">
                <a16:creationId xmlns:a16="http://schemas.microsoft.com/office/drawing/2014/main" id="{00D01132-C7DB-254E-9CB1-5E893C88EE1F}"/>
              </a:ext>
            </a:extLst>
          </p:cNvPr>
          <p:cNvSpPr txBox="1"/>
          <p:nvPr/>
        </p:nvSpPr>
        <p:spPr>
          <a:xfrm>
            <a:off x="5695359" y="3518453"/>
            <a:ext cx="1366080" cy="369332"/>
          </a:xfrm>
          <a:prstGeom prst="rect">
            <a:avLst/>
          </a:prstGeom>
          <a:noFill/>
        </p:spPr>
        <p:txBody>
          <a:bodyPr wrap="none" rtlCol="0">
            <a:spAutoFit/>
          </a:bodyPr>
          <a:lstStyle/>
          <a:p>
            <a:r>
              <a:rPr lang="en-US" dirty="0"/>
              <a:t>Fundraising</a:t>
            </a:r>
          </a:p>
        </p:txBody>
      </p:sp>
      <p:sp>
        <p:nvSpPr>
          <p:cNvPr id="7" name="TextBox 6">
            <a:extLst>
              <a:ext uri="{FF2B5EF4-FFF2-40B4-BE49-F238E27FC236}">
                <a16:creationId xmlns:a16="http://schemas.microsoft.com/office/drawing/2014/main" id="{17CD4FF3-D3F5-4845-AA48-F260013DC63B}"/>
              </a:ext>
            </a:extLst>
          </p:cNvPr>
          <p:cNvSpPr txBox="1"/>
          <p:nvPr/>
        </p:nvSpPr>
        <p:spPr>
          <a:xfrm>
            <a:off x="4538195" y="5237922"/>
            <a:ext cx="862737" cy="369332"/>
          </a:xfrm>
          <a:prstGeom prst="rect">
            <a:avLst/>
          </a:prstGeom>
          <a:noFill/>
        </p:spPr>
        <p:txBody>
          <a:bodyPr wrap="none" rtlCol="0">
            <a:spAutoFit/>
          </a:bodyPr>
          <a:lstStyle/>
          <a:p>
            <a:r>
              <a:rPr lang="en-US" dirty="0"/>
              <a:t>Grants</a:t>
            </a:r>
          </a:p>
        </p:txBody>
      </p:sp>
    </p:spTree>
    <p:extLst>
      <p:ext uri="{BB962C8B-B14F-4D97-AF65-F5344CB8AC3E}">
        <p14:creationId xmlns:p14="http://schemas.microsoft.com/office/powerpoint/2010/main" val="366569497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74141" y="4809376"/>
            <a:ext cx="6179128" cy="923330"/>
          </a:xfrm>
          <a:prstGeom prst="rect">
            <a:avLst/>
          </a:prstGeom>
          <a:noFill/>
        </p:spPr>
        <p:txBody>
          <a:bodyPr wrap="square" rtlCol="0">
            <a:spAutoFit/>
          </a:bodyPr>
          <a:lstStyle/>
          <a:p>
            <a:pPr algn="ctr"/>
            <a:r>
              <a:rPr lang="en-US" b="1" i="1" dirty="0">
                <a:solidFill>
                  <a:srgbClr val="663300"/>
                </a:solidFill>
                <a:latin typeface="Lucida Calligraphy" panose="03010101010101010101" pitchFamily="66" charset="0"/>
                <a:cs typeface="Arial" panose="020B0604020202020204" pitchFamily="34" charset="0"/>
              </a:rPr>
              <a:t>The Reverend Ronald C. Byrd, Sr.</a:t>
            </a:r>
          </a:p>
          <a:p>
            <a:pPr algn="ctr"/>
            <a:r>
              <a:rPr lang="en-US" b="1" i="1" dirty="0">
                <a:solidFill>
                  <a:srgbClr val="663300"/>
                </a:solidFill>
                <a:latin typeface="Lucida Calligraphy" panose="03010101010101010101" pitchFamily="66" charset="0"/>
                <a:cs typeface="Arial" panose="020B0604020202020204" pitchFamily="34" charset="0"/>
              </a:rPr>
              <a:t>The Episcopal Church</a:t>
            </a:r>
          </a:p>
          <a:p>
            <a:pPr algn="ctr"/>
            <a:r>
              <a:rPr lang="en-US" b="1" i="1" dirty="0">
                <a:solidFill>
                  <a:srgbClr val="663300"/>
                </a:solidFill>
                <a:latin typeface="Lucida Calligraphy" panose="03010101010101010101" pitchFamily="66" charset="0"/>
                <a:cs typeface="Arial" panose="020B0604020202020204" pitchFamily="34" charset="0"/>
              </a:rPr>
              <a:t>Missioner for Black Ministries</a:t>
            </a:r>
          </a:p>
        </p:txBody>
      </p:sp>
      <p:sp>
        <p:nvSpPr>
          <p:cNvPr id="2" name="TextBox 1">
            <a:extLst>
              <a:ext uri="{FF2B5EF4-FFF2-40B4-BE49-F238E27FC236}">
                <a16:creationId xmlns:a16="http://schemas.microsoft.com/office/drawing/2014/main" id="{A59D26BC-AFF1-4747-84F5-99E3E78FFBAF}"/>
              </a:ext>
            </a:extLst>
          </p:cNvPr>
          <p:cNvSpPr txBox="1"/>
          <p:nvPr/>
        </p:nvSpPr>
        <p:spPr>
          <a:xfrm>
            <a:off x="3512879" y="803354"/>
            <a:ext cx="3701654" cy="523220"/>
          </a:xfrm>
          <a:prstGeom prst="rect">
            <a:avLst/>
          </a:prstGeom>
          <a:noFill/>
        </p:spPr>
        <p:txBody>
          <a:bodyPr wrap="none" rtlCol="0">
            <a:spAutoFit/>
          </a:bodyPr>
          <a:lstStyle/>
          <a:p>
            <a:r>
              <a:rPr lang="en-US" sz="2800" b="1" dirty="0">
                <a:solidFill>
                  <a:schemeClr val="accent1">
                    <a:lumMod val="75000"/>
                  </a:schemeClr>
                </a:solidFill>
              </a:rPr>
              <a:t>Gathering of Leaders</a:t>
            </a:r>
          </a:p>
        </p:txBody>
      </p:sp>
      <p:sp>
        <p:nvSpPr>
          <p:cNvPr id="3" name="TextBox 2">
            <a:extLst>
              <a:ext uri="{FF2B5EF4-FFF2-40B4-BE49-F238E27FC236}">
                <a16:creationId xmlns:a16="http://schemas.microsoft.com/office/drawing/2014/main" id="{FB79BC3C-8C4C-F44D-AFD0-E71542C402DF}"/>
              </a:ext>
            </a:extLst>
          </p:cNvPr>
          <p:cNvSpPr txBox="1"/>
          <p:nvPr/>
        </p:nvSpPr>
        <p:spPr>
          <a:xfrm>
            <a:off x="2765462" y="2015908"/>
            <a:ext cx="5196487" cy="1692771"/>
          </a:xfrm>
          <a:prstGeom prst="rect">
            <a:avLst/>
          </a:prstGeom>
          <a:noFill/>
        </p:spPr>
        <p:txBody>
          <a:bodyPr wrap="none" rtlCol="0">
            <a:spAutoFit/>
          </a:bodyPr>
          <a:lstStyle/>
          <a:p>
            <a:pPr algn="ctr"/>
            <a:r>
              <a:rPr lang="en-US" sz="2400" b="1" dirty="0">
                <a:solidFill>
                  <a:schemeClr val="accent2">
                    <a:lumMod val="50000"/>
                  </a:schemeClr>
                </a:solidFill>
              </a:rPr>
              <a:t>Entrepreneurial Visionary Leaders </a:t>
            </a:r>
          </a:p>
          <a:p>
            <a:pPr algn="ctr"/>
            <a:r>
              <a:rPr lang="en-US" sz="2400" b="1" dirty="0">
                <a:solidFill>
                  <a:schemeClr val="accent2">
                    <a:lumMod val="50000"/>
                  </a:schemeClr>
                </a:solidFill>
              </a:rPr>
              <a:t>in the </a:t>
            </a:r>
          </a:p>
          <a:p>
            <a:pPr algn="ctr"/>
            <a:r>
              <a:rPr lang="en-US" sz="2400" b="1" dirty="0">
                <a:solidFill>
                  <a:schemeClr val="accent2">
                    <a:lumMod val="50000"/>
                  </a:schemeClr>
                </a:solidFill>
              </a:rPr>
              <a:t>Missionary Church</a:t>
            </a:r>
          </a:p>
          <a:p>
            <a:r>
              <a:rPr lang="en-US" sz="3200" b="1" dirty="0">
                <a:solidFill>
                  <a:schemeClr val="accent2">
                    <a:lumMod val="50000"/>
                  </a:schemeClr>
                </a:solidFill>
              </a:rPr>
              <a:t> </a:t>
            </a:r>
          </a:p>
        </p:txBody>
      </p:sp>
      <p:sp>
        <p:nvSpPr>
          <p:cNvPr id="4" name="TextBox 3">
            <a:extLst>
              <a:ext uri="{FF2B5EF4-FFF2-40B4-BE49-F238E27FC236}">
                <a16:creationId xmlns:a16="http://schemas.microsoft.com/office/drawing/2014/main" id="{F7B8758A-65B4-7247-9CF0-6521910B83B8}"/>
              </a:ext>
            </a:extLst>
          </p:cNvPr>
          <p:cNvSpPr txBox="1"/>
          <p:nvPr/>
        </p:nvSpPr>
        <p:spPr>
          <a:xfrm>
            <a:off x="3904812" y="3708679"/>
            <a:ext cx="2917786" cy="523220"/>
          </a:xfrm>
          <a:prstGeom prst="rect">
            <a:avLst/>
          </a:prstGeom>
          <a:noFill/>
        </p:spPr>
        <p:txBody>
          <a:bodyPr wrap="none" rtlCol="0">
            <a:spAutoFit/>
          </a:bodyPr>
          <a:lstStyle/>
          <a:p>
            <a:r>
              <a:rPr lang="en-US" sz="2800" b="1" dirty="0">
                <a:solidFill>
                  <a:schemeClr val="accent1">
                    <a:lumMod val="75000"/>
                  </a:schemeClr>
                </a:solidFill>
              </a:rPr>
              <a:t>August 12, 2019</a:t>
            </a:r>
          </a:p>
        </p:txBody>
      </p:sp>
    </p:spTree>
    <p:extLst>
      <p:ext uri="{BB962C8B-B14F-4D97-AF65-F5344CB8AC3E}">
        <p14:creationId xmlns:p14="http://schemas.microsoft.com/office/powerpoint/2010/main" val="1309415482"/>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03842" y="6488668"/>
            <a:ext cx="4919728"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1341611" y="2996031"/>
            <a:ext cx="8044190" cy="646331"/>
          </a:xfrm>
          <a:prstGeom prst="rect">
            <a:avLst/>
          </a:prstGeom>
          <a:noFill/>
        </p:spPr>
        <p:txBody>
          <a:bodyPr wrap="none" rtlCol="0">
            <a:spAutoFit/>
          </a:bodyPr>
          <a:lstStyle/>
          <a:p>
            <a:r>
              <a:rPr lang="en-US" sz="3600" b="1" dirty="0">
                <a:solidFill>
                  <a:schemeClr val="accent1">
                    <a:lumMod val="75000"/>
                  </a:schemeClr>
                </a:solidFill>
              </a:rPr>
              <a:t>What Does it mean to be MISSIONAL</a:t>
            </a:r>
            <a:r>
              <a:rPr lang="en-US" sz="2800" b="1" dirty="0">
                <a:solidFill>
                  <a:schemeClr val="accent1">
                    <a:lumMod val="75000"/>
                  </a:schemeClr>
                </a:solidFill>
              </a:rPr>
              <a:t>?</a:t>
            </a:r>
          </a:p>
        </p:txBody>
      </p:sp>
      <p:sp>
        <p:nvSpPr>
          <p:cNvPr id="3" name="TextBox 2">
            <a:extLst>
              <a:ext uri="{FF2B5EF4-FFF2-40B4-BE49-F238E27FC236}">
                <a16:creationId xmlns:a16="http://schemas.microsoft.com/office/drawing/2014/main" id="{FB79BC3C-8C4C-F44D-AFD0-E71542C402DF}"/>
              </a:ext>
            </a:extLst>
          </p:cNvPr>
          <p:cNvSpPr txBox="1"/>
          <p:nvPr/>
        </p:nvSpPr>
        <p:spPr>
          <a:xfrm>
            <a:off x="1946745" y="585263"/>
            <a:ext cx="6833922" cy="584775"/>
          </a:xfrm>
          <a:prstGeom prst="rect">
            <a:avLst/>
          </a:prstGeom>
          <a:noFill/>
        </p:spPr>
        <p:txBody>
          <a:bodyPr wrap="none" rtlCol="0">
            <a:spAutoFit/>
          </a:bodyPr>
          <a:lstStyle/>
          <a:p>
            <a:r>
              <a:rPr lang="en-US" sz="3200" b="1" dirty="0">
                <a:solidFill>
                  <a:schemeClr val="accent2">
                    <a:lumMod val="50000"/>
                  </a:schemeClr>
                </a:solidFill>
              </a:rPr>
              <a:t>Entrepreneurial Missional Leaders </a:t>
            </a:r>
          </a:p>
        </p:txBody>
      </p:sp>
    </p:spTree>
    <p:extLst>
      <p:ext uri="{BB962C8B-B14F-4D97-AF65-F5344CB8AC3E}">
        <p14:creationId xmlns:p14="http://schemas.microsoft.com/office/powerpoint/2010/main" val="4277521782"/>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76132" y="6488668"/>
            <a:ext cx="4494485"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1139218" y="1684767"/>
            <a:ext cx="8448976" cy="3816429"/>
          </a:xfrm>
          <a:prstGeom prst="rect">
            <a:avLst/>
          </a:prstGeom>
          <a:noFill/>
        </p:spPr>
        <p:txBody>
          <a:bodyPr wrap="square" rtlCol="0">
            <a:spAutoFit/>
          </a:bodyPr>
          <a:lstStyle/>
          <a:p>
            <a:r>
              <a:rPr lang="en-US" sz="2800" b="1" dirty="0">
                <a:solidFill>
                  <a:schemeClr val="accent1">
                    <a:lumMod val="75000"/>
                  </a:schemeClr>
                </a:solidFill>
              </a:rPr>
              <a:t>Missional:</a:t>
            </a:r>
          </a:p>
          <a:p>
            <a:endParaRPr lang="en-US" sz="2800" b="1" dirty="0">
              <a:solidFill>
                <a:schemeClr val="accent1">
                  <a:lumMod val="75000"/>
                </a:schemeClr>
              </a:solidFill>
            </a:endParaRPr>
          </a:p>
          <a:p>
            <a:r>
              <a:rPr lang="en-US" sz="2800" b="1" dirty="0">
                <a:solidFill>
                  <a:schemeClr val="accent2">
                    <a:lumMod val="75000"/>
                  </a:schemeClr>
                </a:solidFill>
              </a:rPr>
              <a:t>"It is a comprehensive conversation about God, the church, and what God has sent the church into the world to be and do</a:t>
            </a:r>
            <a:r>
              <a:rPr lang="en-US" sz="2800" dirty="0">
                <a:solidFill>
                  <a:schemeClr val="accent2">
                    <a:lumMod val="75000"/>
                  </a:schemeClr>
                </a:solidFill>
              </a:rPr>
              <a:t>.”</a:t>
            </a:r>
          </a:p>
          <a:p>
            <a:endParaRPr lang="en-US" sz="2800" dirty="0">
              <a:solidFill>
                <a:schemeClr val="accent2">
                  <a:lumMod val="75000"/>
                </a:schemeClr>
              </a:solidFill>
            </a:endParaRPr>
          </a:p>
          <a:p>
            <a:endParaRPr lang="en-US" sz="2800" dirty="0">
              <a:solidFill>
                <a:schemeClr val="accent2">
                  <a:lumMod val="75000"/>
                </a:schemeClr>
              </a:solidFill>
            </a:endParaRPr>
          </a:p>
          <a:p>
            <a:r>
              <a:rPr lang="en-US" sz="2800" dirty="0">
                <a:solidFill>
                  <a:schemeClr val="accent2">
                    <a:lumMod val="75000"/>
                  </a:schemeClr>
                </a:solidFill>
              </a:rPr>
              <a:t> </a:t>
            </a:r>
            <a:endParaRPr lang="en-US" sz="2800" b="1" dirty="0">
              <a:solidFill>
                <a:schemeClr val="accent2">
                  <a:lumMod val="75000"/>
                </a:schemeClr>
              </a:solidFill>
            </a:endParaRPr>
          </a:p>
          <a:p>
            <a:r>
              <a:rPr lang="en-US" sz="1400" i="1" u="sng" dirty="0">
                <a:hlinkClick r:id="rId2"/>
              </a:rPr>
              <a:t>Steven Hovater</a:t>
            </a:r>
            <a:endParaRPr lang="en-US" sz="1400" i="1" u="sng" dirty="0">
              <a:solidFill>
                <a:schemeClr val="accent1">
                  <a:lumMod val="75000"/>
                </a:schemeClr>
              </a:solidFill>
            </a:endParaRPr>
          </a:p>
        </p:txBody>
      </p:sp>
      <p:sp>
        <p:nvSpPr>
          <p:cNvPr id="5" name="TextBox 4">
            <a:extLst>
              <a:ext uri="{FF2B5EF4-FFF2-40B4-BE49-F238E27FC236}">
                <a16:creationId xmlns:a16="http://schemas.microsoft.com/office/drawing/2014/main" id="{304DE0BC-9C5C-C846-B7A7-39550D37639D}"/>
              </a:ext>
            </a:extLst>
          </p:cNvPr>
          <p:cNvSpPr txBox="1"/>
          <p:nvPr/>
        </p:nvSpPr>
        <p:spPr>
          <a:xfrm>
            <a:off x="1946745" y="585263"/>
            <a:ext cx="6833922" cy="584775"/>
          </a:xfrm>
          <a:prstGeom prst="rect">
            <a:avLst/>
          </a:prstGeom>
          <a:noFill/>
        </p:spPr>
        <p:txBody>
          <a:bodyPr wrap="none" rtlCol="0">
            <a:spAutoFit/>
          </a:bodyPr>
          <a:lstStyle/>
          <a:p>
            <a:r>
              <a:rPr lang="en-US" sz="3200" b="1" dirty="0">
                <a:solidFill>
                  <a:schemeClr val="accent2">
                    <a:lumMod val="50000"/>
                  </a:schemeClr>
                </a:solidFill>
              </a:rPr>
              <a:t>Entrepreneurial Missional Leaders </a:t>
            </a:r>
          </a:p>
        </p:txBody>
      </p:sp>
    </p:spTree>
    <p:extLst>
      <p:ext uri="{BB962C8B-B14F-4D97-AF65-F5344CB8AC3E}">
        <p14:creationId xmlns:p14="http://schemas.microsoft.com/office/powerpoint/2010/main" val="2013725054"/>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76132" y="6488668"/>
            <a:ext cx="4494485"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1139218" y="1684767"/>
            <a:ext cx="8448976" cy="3970318"/>
          </a:xfrm>
          <a:prstGeom prst="rect">
            <a:avLst/>
          </a:prstGeom>
          <a:noFill/>
        </p:spPr>
        <p:txBody>
          <a:bodyPr wrap="square" rtlCol="0">
            <a:spAutoFit/>
          </a:bodyPr>
          <a:lstStyle/>
          <a:p>
            <a:r>
              <a:rPr lang="en-US" sz="2800" b="1" dirty="0">
                <a:solidFill>
                  <a:schemeClr val="accent1">
                    <a:lumMod val="75000"/>
                  </a:schemeClr>
                </a:solidFill>
              </a:rPr>
              <a:t>Missional:</a:t>
            </a:r>
          </a:p>
          <a:p>
            <a:endParaRPr lang="en-US" sz="2800" b="1" dirty="0">
              <a:solidFill>
                <a:schemeClr val="accent1">
                  <a:lumMod val="75000"/>
                </a:schemeClr>
              </a:solidFill>
            </a:endParaRPr>
          </a:p>
          <a:p>
            <a:r>
              <a:rPr lang="en-US" sz="2800" dirty="0">
                <a:solidFill>
                  <a:schemeClr val="accent2">
                    <a:lumMod val="75000"/>
                  </a:schemeClr>
                </a:solidFill>
              </a:rPr>
              <a:t>“We have come to see that mission is not primarily an activity of the church. Rather, mission is the result of God’s initiative, rooted in God’s purposes to restore and heal creation.”</a:t>
            </a:r>
          </a:p>
          <a:p>
            <a:endParaRPr lang="en-US" sz="2800" dirty="0">
              <a:solidFill>
                <a:schemeClr val="accent2">
                  <a:lumMod val="75000"/>
                </a:schemeClr>
              </a:solidFill>
            </a:endParaRPr>
          </a:p>
          <a:p>
            <a:endParaRPr lang="en-US" sz="2800" dirty="0">
              <a:solidFill>
                <a:schemeClr val="accent2">
                  <a:lumMod val="75000"/>
                </a:schemeClr>
              </a:solidFill>
            </a:endParaRPr>
          </a:p>
          <a:p>
            <a:r>
              <a:rPr lang="en-US" sz="2800" dirty="0">
                <a:solidFill>
                  <a:schemeClr val="accent2">
                    <a:lumMod val="75000"/>
                  </a:schemeClr>
                </a:solidFill>
              </a:rPr>
              <a:t> </a:t>
            </a:r>
            <a:r>
              <a:rPr lang="en-US" sz="1200" i="1" dirty="0">
                <a:solidFill>
                  <a:schemeClr val="accent2">
                    <a:lumMod val="75000"/>
                  </a:schemeClr>
                </a:solidFill>
              </a:rPr>
              <a:t>Darrell </a:t>
            </a:r>
            <a:r>
              <a:rPr lang="en-US" sz="1200" i="1" dirty="0" err="1">
                <a:solidFill>
                  <a:schemeClr val="accent2">
                    <a:lumMod val="75000"/>
                  </a:schemeClr>
                </a:solidFill>
              </a:rPr>
              <a:t>Guder</a:t>
            </a:r>
            <a:r>
              <a:rPr lang="en-US" sz="1200" i="1" dirty="0">
                <a:solidFill>
                  <a:schemeClr val="accent2">
                    <a:lumMod val="75000"/>
                  </a:schemeClr>
                </a:solidFill>
              </a:rPr>
              <a:t>, ed. Missional Church: A Vision for the Sending of the Church in North America</a:t>
            </a:r>
            <a:endParaRPr lang="en-US" sz="1200" b="1" i="1" dirty="0">
              <a:solidFill>
                <a:schemeClr val="accent2">
                  <a:lumMod val="75000"/>
                </a:schemeClr>
              </a:solidFill>
            </a:endParaRPr>
          </a:p>
        </p:txBody>
      </p:sp>
      <p:sp>
        <p:nvSpPr>
          <p:cNvPr id="3" name="TextBox 2">
            <a:extLst>
              <a:ext uri="{FF2B5EF4-FFF2-40B4-BE49-F238E27FC236}">
                <a16:creationId xmlns:a16="http://schemas.microsoft.com/office/drawing/2014/main" id="{FB79BC3C-8C4C-F44D-AFD0-E71542C402DF}"/>
              </a:ext>
            </a:extLst>
          </p:cNvPr>
          <p:cNvSpPr txBox="1"/>
          <p:nvPr/>
        </p:nvSpPr>
        <p:spPr>
          <a:xfrm>
            <a:off x="1696795" y="553269"/>
            <a:ext cx="6853158" cy="584775"/>
          </a:xfrm>
          <a:prstGeom prst="rect">
            <a:avLst/>
          </a:prstGeom>
          <a:noFill/>
        </p:spPr>
        <p:txBody>
          <a:bodyPr wrap="none" rtlCol="0">
            <a:spAutoFit/>
          </a:bodyPr>
          <a:lstStyle/>
          <a:p>
            <a:r>
              <a:rPr lang="en-US" sz="3200" b="1" dirty="0">
                <a:solidFill>
                  <a:schemeClr val="accent2">
                    <a:lumMod val="50000"/>
                  </a:schemeClr>
                </a:solidFill>
              </a:rPr>
              <a:t>Missional Entrepreneurial Ministry </a:t>
            </a:r>
          </a:p>
        </p:txBody>
      </p:sp>
    </p:spTree>
    <p:extLst>
      <p:ext uri="{BB962C8B-B14F-4D97-AF65-F5344CB8AC3E}">
        <p14:creationId xmlns:p14="http://schemas.microsoft.com/office/powerpoint/2010/main" val="1475191471"/>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76132" y="6488668"/>
            <a:ext cx="4494485" cy="369332"/>
          </a:xfrm>
          <a:prstGeom prst="rect">
            <a:avLst/>
          </a:prstGeom>
          <a:noFill/>
        </p:spPr>
        <p:txBody>
          <a:bodyPr wrap="square" rtlCol="0">
            <a:spAutoFit/>
          </a:bodyPr>
          <a:lstStyle/>
          <a:p>
            <a:r>
              <a:rPr lang="en-US" i="1" dirty="0">
                <a:solidFill>
                  <a:srgbClr val="663300"/>
                </a:solidFill>
                <a:latin typeface="Lucida Calligraphy" panose="03010101010101010101" pitchFamily="66" charset="0"/>
                <a:cs typeface="Arial" panose="020B0604020202020204" pitchFamily="34" charset="0"/>
              </a:rPr>
              <a:t>The Reverend Ronald C. Byrd, Sr.</a:t>
            </a:r>
          </a:p>
        </p:txBody>
      </p:sp>
      <p:sp>
        <p:nvSpPr>
          <p:cNvPr id="2" name="TextBox 1">
            <a:extLst>
              <a:ext uri="{FF2B5EF4-FFF2-40B4-BE49-F238E27FC236}">
                <a16:creationId xmlns:a16="http://schemas.microsoft.com/office/drawing/2014/main" id="{A59D26BC-AFF1-4747-84F5-99E3E78FFBAF}"/>
              </a:ext>
            </a:extLst>
          </p:cNvPr>
          <p:cNvSpPr txBox="1"/>
          <p:nvPr/>
        </p:nvSpPr>
        <p:spPr>
          <a:xfrm>
            <a:off x="554183" y="1293400"/>
            <a:ext cx="9906000" cy="4832092"/>
          </a:xfrm>
          <a:prstGeom prst="rect">
            <a:avLst/>
          </a:prstGeom>
          <a:noFill/>
        </p:spPr>
        <p:txBody>
          <a:bodyPr wrap="square" rtlCol="0">
            <a:spAutoFit/>
          </a:bodyPr>
          <a:lstStyle/>
          <a:p>
            <a:r>
              <a:rPr lang="en-US" sz="2800" b="1" dirty="0">
                <a:solidFill>
                  <a:schemeClr val="accent1">
                    <a:lumMod val="75000"/>
                  </a:schemeClr>
                </a:solidFill>
              </a:rPr>
              <a:t> </a:t>
            </a:r>
            <a:r>
              <a:rPr lang="en-US" sz="2800" b="1" u="sng" dirty="0">
                <a:solidFill>
                  <a:schemeClr val="accent1">
                    <a:lumMod val="75000"/>
                  </a:schemeClr>
                </a:solidFill>
              </a:rPr>
              <a:t>12 Hallmarks of a Missional Church:</a:t>
            </a:r>
          </a:p>
          <a:p>
            <a:endParaRPr lang="en-US" sz="2800" b="1" dirty="0">
              <a:solidFill>
                <a:schemeClr val="accent1">
                  <a:lumMod val="75000"/>
                </a:schemeClr>
              </a:solidFill>
            </a:endParaRPr>
          </a:p>
          <a:p>
            <a:r>
              <a:rPr lang="en-US" sz="2800" b="1" dirty="0">
                <a:solidFill>
                  <a:schemeClr val="accent1">
                    <a:lumMod val="75000"/>
                  </a:schemeClr>
                </a:solidFill>
              </a:rPr>
              <a:t> </a:t>
            </a:r>
            <a:r>
              <a:rPr lang="en-US" sz="2800" b="1" dirty="0">
                <a:solidFill>
                  <a:schemeClr val="accent4"/>
                </a:solidFill>
              </a:rPr>
              <a:t>1. The missional church proclaims the gospel.</a:t>
            </a:r>
          </a:p>
          <a:p>
            <a:endParaRPr lang="en-US" sz="2800" b="1" dirty="0">
              <a:solidFill>
                <a:schemeClr val="accent1">
                  <a:lumMod val="75000"/>
                </a:schemeClr>
              </a:solidFill>
            </a:endParaRPr>
          </a:p>
          <a:p>
            <a:r>
              <a:rPr lang="en-US" sz="2800" b="1" dirty="0">
                <a:solidFill>
                  <a:schemeClr val="accent4"/>
                </a:solidFill>
              </a:rPr>
              <a:t> 2. The missional church is a community where members</a:t>
            </a:r>
          </a:p>
          <a:p>
            <a:r>
              <a:rPr lang="en-US" sz="2800" b="1" dirty="0">
                <a:solidFill>
                  <a:schemeClr val="accent4"/>
                </a:solidFill>
              </a:rPr>
              <a:t>     learn to become disciples of Jesus.</a:t>
            </a:r>
          </a:p>
          <a:p>
            <a:endParaRPr lang="en-US" sz="2800" b="1" dirty="0">
              <a:solidFill>
                <a:schemeClr val="accent1">
                  <a:lumMod val="75000"/>
                </a:schemeClr>
              </a:solidFill>
            </a:endParaRPr>
          </a:p>
          <a:p>
            <a:r>
              <a:rPr lang="en-US" sz="2800" b="1" dirty="0">
                <a:solidFill>
                  <a:schemeClr val="accent1">
                    <a:lumMod val="75000"/>
                  </a:schemeClr>
                </a:solidFill>
              </a:rPr>
              <a:t> 3. The Bible is normative in this church’s life.</a:t>
            </a:r>
          </a:p>
          <a:p>
            <a:endParaRPr lang="en-US" sz="2800" b="1" dirty="0">
              <a:solidFill>
                <a:schemeClr val="accent1">
                  <a:lumMod val="75000"/>
                </a:schemeClr>
              </a:solidFill>
            </a:endParaRPr>
          </a:p>
          <a:p>
            <a:r>
              <a:rPr lang="en-US" sz="2800" b="1" dirty="0">
                <a:solidFill>
                  <a:schemeClr val="accent4"/>
                </a:solidFill>
              </a:rPr>
              <a:t> 4. The church understands itself as different from the</a:t>
            </a:r>
          </a:p>
          <a:p>
            <a:r>
              <a:rPr lang="en-US" sz="2800" b="1" dirty="0">
                <a:solidFill>
                  <a:schemeClr val="accent4"/>
                </a:solidFill>
              </a:rPr>
              <a:t>     world.</a:t>
            </a:r>
          </a:p>
        </p:txBody>
      </p:sp>
      <p:sp>
        <p:nvSpPr>
          <p:cNvPr id="3" name="TextBox 2">
            <a:extLst>
              <a:ext uri="{FF2B5EF4-FFF2-40B4-BE49-F238E27FC236}">
                <a16:creationId xmlns:a16="http://schemas.microsoft.com/office/drawing/2014/main" id="{FB79BC3C-8C4C-F44D-AFD0-E71542C402DF}"/>
              </a:ext>
            </a:extLst>
          </p:cNvPr>
          <p:cNvSpPr txBox="1"/>
          <p:nvPr/>
        </p:nvSpPr>
        <p:spPr>
          <a:xfrm>
            <a:off x="1696795" y="567124"/>
            <a:ext cx="6853158" cy="584775"/>
          </a:xfrm>
          <a:prstGeom prst="rect">
            <a:avLst/>
          </a:prstGeom>
          <a:noFill/>
        </p:spPr>
        <p:txBody>
          <a:bodyPr wrap="none" rtlCol="0">
            <a:spAutoFit/>
          </a:bodyPr>
          <a:lstStyle/>
          <a:p>
            <a:r>
              <a:rPr lang="en-US" sz="3200" b="1" dirty="0">
                <a:solidFill>
                  <a:schemeClr val="accent2">
                    <a:lumMod val="50000"/>
                  </a:schemeClr>
                </a:solidFill>
              </a:rPr>
              <a:t>Missional Entrepreneurial Ministry </a:t>
            </a:r>
          </a:p>
        </p:txBody>
      </p:sp>
    </p:spTree>
    <p:extLst>
      <p:ext uri="{BB962C8B-B14F-4D97-AF65-F5344CB8AC3E}">
        <p14:creationId xmlns:p14="http://schemas.microsoft.com/office/powerpoint/2010/main" val="4170274866"/>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4374</TotalTime>
  <Words>1702</Words>
  <Application>Microsoft Macintosh PowerPoint</Application>
  <PresentationFormat>Widescreen</PresentationFormat>
  <Paragraphs>406</Paragraphs>
  <Slides>51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Andalus</vt:lpstr>
      <vt:lpstr>Arial</vt:lpstr>
      <vt:lpstr>Bradley Hand ITC</vt:lpstr>
      <vt:lpstr>Calibri</vt:lpstr>
      <vt:lpstr>CenturyGothic</vt:lpstr>
      <vt:lpstr>Lucida Calligraphy</vt:lpstr>
      <vt:lpstr>PalatinoLinotype</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Mission</vt:lpstr>
      <vt:lpstr>Forster Woods offers the following services:</vt:lpstr>
      <vt:lpstr>Location and Hours</vt:lpstr>
      <vt:lpstr>Our Staff</vt:lpstr>
      <vt:lpstr>PowerPoint Presentation</vt:lpstr>
      <vt:lpstr>Social Activities</vt:lpstr>
      <vt:lpstr>PowerPoint Presentation</vt:lpstr>
      <vt:lpstr>Outside Activities</vt:lpstr>
      <vt:lpstr>PowerPoint Presentation</vt:lpstr>
      <vt:lpstr>PowerPoint Presentation</vt:lpstr>
      <vt:lpstr>PowerPoint Presentation</vt:lpstr>
      <vt:lpstr>PowerPoint Presentation</vt:lpstr>
      <vt:lpstr>Animal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Putmon</dc:creator>
  <cp:lastModifiedBy>Ronald Charles Byrd</cp:lastModifiedBy>
  <cp:revision>87</cp:revision>
  <dcterms:created xsi:type="dcterms:W3CDTF">2013-07-21T21:52:15Z</dcterms:created>
  <dcterms:modified xsi:type="dcterms:W3CDTF">2019-08-12T20:49:50Z</dcterms:modified>
</cp:coreProperties>
</file>