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i3Jk43vl6j3Re0UUm7em4KvIy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ac791a0d4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fac791a0d4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fac791a0d4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ac791a0d4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fac791a0d4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fac791a0d4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ac791a0d4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fac791a0d4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fac791a0d4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Started 5 years ago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ac791a0d4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fac791a0d4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ac791a0d4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fac791a0d4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ac791a0d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fac791a0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fac791a0d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ac791a0d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fac791a0d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fac791a0d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ac791a0d4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fac791a0d4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fac791a0d4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ac791a0d4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fac791a0d4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fac791a0d4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ac791a0d4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fac791a0d4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fac791a0d4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81" name="Google Shape;81;p40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4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4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42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4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4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3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4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4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44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44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44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44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44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4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4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4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5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45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3" name="Google Shape;123;p45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45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45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6" name="Google Shape;126;p45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45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45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9" name="Google Shape;129;p45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4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4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4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6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4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7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4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34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35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35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35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38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3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74" name="Google Shape;74;p39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10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0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882"/>
                </a:srgbClr>
              </a:gs>
              <a:gs pos="36000">
                <a:srgbClr val="4CB9C3">
                  <a:alpha val="5098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30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0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oganleadership.com/" TargetMode="External"/><Relationship Id="rId4" Type="http://schemas.openxmlformats.org/officeDocument/2006/relationships/hyperlink" Target="https://holmescoaching.com/" TargetMode="External"/><Relationship Id="rId5" Type="http://schemas.openxmlformats.org/officeDocument/2006/relationships/hyperlink" Target="https://coachingfederation.org/" TargetMode="External"/><Relationship Id="rId6" Type="http://schemas.openxmlformats.org/officeDocument/2006/relationships/hyperlink" Target="https://dioceseofnj.org/growingyourchurch/coaching-network-learn-to-lead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/>
          <p:nvPr/>
        </p:nvSpPr>
        <p:spPr>
          <a:xfrm>
            <a:off x="8605878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882"/>
                </a:srgbClr>
              </a:gs>
              <a:gs pos="36000">
                <a:srgbClr val="4CB9C3">
                  <a:alpha val="5098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6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7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ith a beard&#10;&#10;Description automatically generated with medium confidence" id="157" name="Google Shape;157;p1"/>
          <p:cNvPicPr preferRelativeResize="0"/>
          <p:nvPr/>
        </p:nvPicPr>
        <p:blipFill rotWithShape="1">
          <a:blip r:embed="rId8">
            <a:alphaModFix amt="51000"/>
          </a:blip>
          <a:srcRect b="39952" l="0" r="-1" t="187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ac791a0d4_0_34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600"/>
              <a:t>Four Lessons from Real Life: </a:t>
            </a:r>
            <a:endParaRPr b="1" sz="4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600"/>
              <a:t>Trinity Moorestown, NJ</a:t>
            </a:r>
            <a:endParaRPr b="1" sz="4000"/>
          </a:p>
        </p:txBody>
      </p:sp>
      <p:sp>
        <p:nvSpPr>
          <p:cNvPr id="224" name="Google Shape;224;gfac791a0d4_0_34"/>
          <p:cNvSpPr txBox="1"/>
          <p:nvPr>
            <p:ph idx="1" type="body"/>
          </p:nvPr>
        </p:nvSpPr>
        <p:spPr>
          <a:xfrm>
            <a:off x="798500" y="2357725"/>
            <a:ext cx="94047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300">
                <a:solidFill>
                  <a:schemeClr val="accent3"/>
                </a:solidFill>
              </a:rPr>
              <a:t>Lesson Two</a:t>
            </a:r>
            <a:r>
              <a:rPr lang="en-US" sz="3300"/>
              <a:t> Coaching creates and strengthens confidence in the presence of Jesus and the work of the Spirit because we </a:t>
            </a:r>
            <a:r>
              <a:rPr i="1" lang="en-US" sz="3300"/>
              <a:t>assume </a:t>
            </a:r>
            <a:r>
              <a:rPr lang="en-US" sz="3300"/>
              <a:t>that as a starting point</a:t>
            </a:r>
            <a:endParaRPr sz="3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ac791a0d4_0_41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600"/>
              <a:t>Four Lessons from Real Life: </a:t>
            </a:r>
            <a:endParaRPr b="1" sz="4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600"/>
              <a:t>Trinity Moorestown, NJ</a:t>
            </a:r>
            <a:endParaRPr b="1" sz="4000"/>
          </a:p>
        </p:txBody>
      </p:sp>
      <p:sp>
        <p:nvSpPr>
          <p:cNvPr id="231" name="Google Shape;231;gfac791a0d4_0_41"/>
          <p:cNvSpPr txBox="1"/>
          <p:nvPr>
            <p:ph idx="1" type="body"/>
          </p:nvPr>
        </p:nvSpPr>
        <p:spPr>
          <a:xfrm>
            <a:off x="798500" y="2586325"/>
            <a:ext cx="9404700" cy="29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accent3"/>
                </a:solidFill>
              </a:rPr>
              <a:t>Lesson Three</a:t>
            </a:r>
            <a:r>
              <a:rPr lang="en-US" sz="3300"/>
              <a:t> Coaching b</a:t>
            </a:r>
            <a:r>
              <a:rPr lang="en-US" sz="3300"/>
              <a:t>uilds richer community life in which people really begin to understand themselves as committed followers of Jesus.  </a:t>
            </a:r>
            <a:endParaRPr sz="3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ac791a0d4_0_48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600"/>
              <a:t>Four Lessons from Real Life: </a:t>
            </a:r>
            <a:endParaRPr b="1" sz="4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600"/>
              <a:t>Trinity Moorestown, NJ</a:t>
            </a:r>
            <a:endParaRPr b="1" sz="4000"/>
          </a:p>
        </p:txBody>
      </p:sp>
      <p:sp>
        <p:nvSpPr>
          <p:cNvPr id="238" name="Google Shape;238;gfac791a0d4_0_48"/>
          <p:cNvSpPr txBox="1"/>
          <p:nvPr>
            <p:ph idx="1" type="body"/>
          </p:nvPr>
        </p:nvSpPr>
        <p:spPr>
          <a:xfrm>
            <a:off x="798500" y="2586325"/>
            <a:ext cx="9404700" cy="29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accent3"/>
                </a:solidFill>
              </a:rPr>
              <a:t>Lesson Four</a:t>
            </a:r>
            <a:r>
              <a:rPr lang="en-US" sz="3300"/>
              <a:t> Coaching k</a:t>
            </a:r>
            <a:r>
              <a:rPr lang="en-US" sz="3300"/>
              <a:t>eeps the main thing the main thing: A focus on mission and purpose, and developing people and communities with discipleship at the center.</a:t>
            </a:r>
            <a:r>
              <a:rPr lang="en-US" sz="3300"/>
              <a:t> </a:t>
            </a:r>
            <a:endParaRPr sz="3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/>
              <a:t>The Barnabas Questions</a:t>
            </a:r>
            <a:endParaRPr/>
          </a:p>
        </p:txBody>
      </p:sp>
      <p:sp>
        <p:nvSpPr>
          <p:cNvPr id="244" name="Google Shape;244;p12"/>
          <p:cNvSpPr txBox="1"/>
          <p:nvPr>
            <p:ph idx="1" type="body"/>
          </p:nvPr>
        </p:nvSpPr>
        <p:spPr>
          <a:xfrm>
            <a:off x="652547" y="2052918"/>
            <a:ext cx="840130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lang="en-US" sz="3200"/>
              <a:t>How are you?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lang="en-US" sz="3200"/>
              <a:t>What do you have to celebrate today?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lang="en-US" sz="3200"/>
              <a:t>What challenge are you facing?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lang="en-US" sz="3200"/>
              <a:t>What do you want to do about it?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lang="en-US" sz="3200"/>
              <a:t>Who can I help you?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lang="en-US" sz="3200"/>
              <a:t>How can I pray for you?</a:t>
            </a:r>
            <a:endParaRPr/>
          </a:p>
        </p:txBody>
      </p: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3848" y="2181708"/>
            <a:ext cx="2725039" cy="40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>
            <p:ph type="title"/>
          </p:nvPr>
        </p:nvSpPr>
        <p:spPr>
          <a:xfrm>
            <a:off x="1503361" y="2360630"/>
            <a:ext cx="9404723" cy="2136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b="1" lang="en-US" sz="6000"/>
              <a:t>Reflection on the Experience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7"/>
          <p:cNvPicPr preferRelativeResize="0"/>
          <p:nvPr/>
        </p:nvPicPr>
        <p:blipFill rotWithShape="1">
          <a:blip r:embed="rId4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5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/>
          <p:nvPr/>
        </p:nvSpPr>
        <p:spPr>
          <a:xfrm>
            <a:off x="8605878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882"/>
                </a:srgbClr>
              </a:gs>
              <a:gs pos="36000">
                <a:srgbClr val="4CB9C3">
                  <a:alpha val="5098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7"/>
          <p:cNvPicPr preferRelativeResize="0"/>
          <p:nvPr/>
        </p:nvPicPr>
        <p:blipFill rotWithShape="1">
          <a:blip r:embed="rId6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7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ith a beard&#10;&#10;Description automatically generated with medium confidence" id="262" name="Google Shape;262;p17"/>
          <p:cNvPicPr preferRelativeResize="0"/>
          <p:nvPr/>
        </p:nvPicPr>
        <p:blipFill rotWithShape="1">
          <a:blip r:embed="rId8">
            <a:alphaModFix amt="51000"/>
          </a:blip>
          <a:srcRect b="39952" l="0" r="-1" t="187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ac791a0d4_0_63"/>
          <p:cNvSpPr txBox="1"/>
          <p:nvPr>
            <p:ph type="title"/>
          </p:nvPr>
        </p:nvSpPr>
        <p:spPr>
          <a:xfrm>
            <a:off x="1340630" y="2464761"/>
            <a:ext cx="9404700" cy="24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b="1" lang="en-US" sz="7200"/>
              <a:t>Appendix Information</a:t>
            </a:r>
            <a:endParaRPr b="1" sz="5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/>
          <p:nvPr>
            <p:ph type="title"/>
          </p:nvPr>
        </p:nvSpPr>
        <p:spPr>
          <a:xfrm>
            <a:off x="646111" y="528918"/>
            <a:ext cx="9404723" cy="82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 sz="3600"/>
              <a:t>7 Reasons to Coach as a Church Leader</a:t>
            </a:r>
            <a:endParaRPr b="1" sz="3600"/>
          </a:p>
        </p:txBody>
      </p:sp>
      <p:sp>
        <p:nvSpPr>
          <p:cNvPr id="273" name="Google Shape;273;p8"/>
          <p:cNvSpPr txBox="1"/>
          <p:nvPr>
            <p:ph idx="1" type="body"/>
          </p:nvPr>
        </p:nvSpPr>
        <p:spPr>
          <a:xfrm>
            <a:off x="1103300" y="1655428"/>
            <a:ext cx="8946600" cy="49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I</a:t>
            </a:r>
            <a:r>
              <a:rPr lang="en-US" sz="2400"/>
              <a:t>t helps your people to grow in their Christian faith,</a:t>
            </a:r>
            <a:endParaRPr sz="2400"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/>
              <a:t>Every ministry in the church is energized by a personal experience of transformation in Christ. It provides needed nourishment to service.</a:t>
            </a:r>
            <a:endParaRPr sz="2400"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/>
              <a:t>It provides support, accountability, and a feeling of progress.</a:t>
            </a:r>
            <a:endParaRPr sz="2400"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/>
              <a:t>It naturally includes the action-reflection approach – one of the most powerful sources of Christian growth.</a:t>
            </a:r>
            <a:endParaRPr sz="2400"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/>
              <a:t>It creates a space for Jesus to liberate people.</a:t>
            </a:r>
            <a:endParaRPr sz="2400"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/>
              <a:t>People can see their progress and celebrate it.</a:t>
            </a:r>
            <a:endParaRPr sz="2400"/>
          </a:p>
          <a:p>
            <a:pPr indent="-368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400"/>
              <a:t>We grow personally when we help others grow, making us (clergy, that is, more authentic, grateful and effective).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ac791a0d4_0_67"/>
          <p:cNvSpPr txBox="1"/>
          <p:nvPr>
            <p:ph type="title"/>
          </p:nvPr>
        </p:nvSpPr>
        <p:spPr>
          <a:xfrm>
            <a:off x="646111" y="528918"/>
            <a:ext cx="9404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/>
              <a:t>Useful Links on Coaching for Discipleship</a:t>
            </a:r>
            <a:endParaRPr b="1"/>
          </a:p>
        </p:txBody>
      </p:sp>
      <p:sp>
        <p:nvSpPr>
          <p:cNvPr id="279" name="Google Shape;279;gfac791a0d4_0_67"/>
          <p:cNvSpPr txBox="1"/>
          <p:nvPr>
            <p:ph idx="1" type="body"/>
          </p:nvPr>
        </p:nvSpPr>
        <p:spPr>
          <a:xfrm>
            <a:off x="1104200" y="2527877"/>
            <a:ext cx="89466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00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►"/>
            </a:pPr>
            <a:r>
              <a:rPr lang="en-US" sz="2900"/>
              <a:t>Logan Leadership, Pasadena, California </a:t>
            </a:r>
            <a:r>
              <a:rPr lang="en-US" sz="2900" u="sng">
                <a:solidFill>
                  <a:schemeClr val="hlink"/>
                </a:solidFill>
                <a:hlinkClick r:id="rId3"/>
              </a:rPr>
              <a:t>Link</a:t>
            </a:r>
            <a:endParaRPr sz="2900"/>
          </a:p>
          <a:p>
            <a:pPr indent="-38989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►"/>
            </a:pPr>
            <a:r>
              <a:rPr lang="en-US" sz="2900"/>
              <a:t>Holmes Coaching Group, Maryland  </a:t>
            </a:r>
            <a:r>
              <a:rPr lang="en-US" sz="2900" u="sng">
                <a:solidFill>
                  <a:schemeClr val="hlink"/>
                </a:solidFill>
                <a:hlinkClick r:id="rId4"/>
              </a:rPr>
              <a:t>Link</a:t>
            </a:r>
            <a:endParaRPr sz="2900"/>
          </a:p>
          <a:p>
            <a:pPr indent="-38989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►"/>
            </a:pPr>
            <a:r>
              <a:rPr lang="en-US" sz="2900"/>
              <a:t>Gold standard coaching certification (secular but very useful): International Coaching Federation Link </a:t>
            </a:r>
            <a:r>
              <a:rPr lang="en-US" sz="2900" u="sng">
                <a:solidFill>
                  <a:schemeClr val="hlink"/>
                </a:solidFill>
                <a:hlinkClick r:id="rId5"/>
              </a:rPr>
              <a:t>Link</a:t>
            </a:r>
            <a:endParaRPr sz="2900"/>
          </a:p>
          <a:p>
            <a:pPr indent="-38989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►"/>
            </a:pPr>
            <a:r>
              <a:rPr lang="en-US" sz="2900"/>
              <a:t>Diocese of New Jersey Website (coaching in the diocesan setting) </a:t>
            </a:r>
            <a:r>
              <a:rPr lang="en-US" sz="2900" u="sng">
                <a:solidFill>
                  <a:schemeClr val="hlink"/>
                </a:solidFill>
                <a:hlinkClick r:id="rId6"/>
              </a:rPr>
              <a:t>Link</a:t>
            </a:r>
            <a:endParaRPr sz="3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382752"/>
            <a:ext cx="4857750" cy="609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"/>
          <p:cNvSpPr/>
          <p:nvPr/>
        </p:nvSpPr>
        <p:spPr>
          <a:xfrm flipH="1">
            <a:off x="4644637" y="0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1" y="1"/>
            <a:ext cx="4990911" cy="6858001"/>
          </a:xfrm>
          <a:custGeom>
            <a:rect b="b" l="l" r="r" t="t"/>
            <a:pathLst>
              <a:path extrusionOk="0" h="6858001" w="499091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 txBox="1"/>
          <p:nvPr>
            <p:ph type="title"/>
          </p:nvPr>
        </p:nvSpPr>
        <p:spPr>
          <a:xfrm>
            <a:off x="539475" y="2308493"/>
            <a:ext cx="3876600" cy="2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70"/>
              <a:buFont typeface="Century Gothic"/>
              <a:buNone/>
            </a:pPr>
            <a:r>
              <a:rPr b="1" lang="en-US" sz="5370">
                <a:solidFill>
                  <a:schemeClr val="dk2"/>
                </a:solidFill>
              </a:rPr>
              <a:t>Coaching for Church Leaders</a:t>
            </a:r>
            <a:br>
              <a:rPr b="1" lang="en-US" sz="5620">
                <a:solidFill>
                  <a:schemeClr val="dk2"/>
                </a:solidFill>
              </a:rPr>
            </a:br>
            <a:endParaRPr sz="5620">
              <a:solidFill>
                <a:schemeClr val="dk2"/>
              </a:solidFill>
            </a:endParaRPr>
          </a:p>
        </p:txBody>
      </p:sp>
      <p:sp>
        <p:nvSpPr>
          <p:cNvPr id="168" name="Google Shape;168;p2"/>
          <p:cNvSpPr txBox="1"/>
          <p:nvPr>
            <p:ph idx="1" type="body"/>
          </p:nvPr>
        </p:nvSpPr>
        <p:spPr>
          <a:xfrm>
            <a:off x="5428650" y="2104090"/>
            <a:ext cx="62694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8444"/>
              <a:buNone/>
            </a:pPr>
            <a:r>
              <a:rPr b="1" lang="en-US" sz="4398"/>
              <a:t>A Powerful Tool for Developing</a:t>
            </a:r>
            <a:endParaRPr b="1" sz="4398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20151"/>
              <a:buNone/>
            </a:pPr>
            <a:r>
              <a:rPr b="1" lang="en-US" sz="3970"/>
              <a:t> </a:t>
            </a:r>
            <a:endParaRPr b="1" sz="3970"/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SzPct val="120151"/>
              <a:buNone/>
            </a:pPr>
            <a:r>
              <a:rPr b="1" lang="en-US" sz="3970">
                <a:solidFill>
                  <a:schemeClr val="accent2"/>
                </a:solidFill>
              </a:rPr>
              <a:t>♦️ </a:t>
            </a:r>
            <a:r>
              <a:rPr b="1" lang="en-US" sz="3970">
                <a:solidFill>
                  <a:schemeClr val="accent3"/>
                </a:solidFill>
              </a:rPr>
              <a:t>Committed</a:t>
            </a:r>
            <a:r>
              <a:rPr b="1" lang="en-US" sz="3970">
                <a:solidFill>
                  <a:schemeClr val="accent2"/>
                </a:solidFill>
              </a:rPr>
              <a:t> </a:t>
            </a:r>
            <a:endParaRPr b="1" sz="3970">
              <a:solidFill>
                <a:schemeClr val="accent3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SzPct val="120151"/>
              <a:buNone/>
            </a:pPr>
            <a:r>
              <a:rPr b="1" lang="en-US" sz="3970">
                <a:solidFill>
                  <a:schemeClr val="accent2"/>
                </a:solidFill>
              </a:rPr>
              <a:t>♦️ </a:t>
            </a:r>
            <a:r>
              <a:rPr b="1" lang="en-US" sz="3970">
                <a:solidFill>
                  <a:schemeClr val="accent3"/>
                </a:solidFill>
              </a:rPr>
              <a:t>Motivated</a:t>
            </a:r>
            <a:endParaRPr b="1" sz="3970">
              <a:solidFill>
                <a:schemeClr val="accent3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SzPct val="120151"/>
              <a:buNone/>
            </a:pPr>
            <a:r>
              <a:rPr b="1" lang="en-US" sz="3970">
                <a:solidFill>
                  <a:schemeClr val="accent2"/>
                </a:solidFill>
              </a:rPr>
              <a:t>♦️ </a:t>
            </a:r>
            <a:r>
              <a:rPr b="1" lang="en-US" sz="3970">
                <a:solidFill>
                  <a:schemeClr val="accent3"/>
                </a:solidFill>
              </a:rPr>
              <a:t>Joyful</a:t>
            </a:r>
            <a:endParaRPr b="1" sz="3970">
              <a:solidFill>
                <a:schemeClr val="accent3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SzPct val="120151"/>
              <a:buNone/>
            </a:pPr>
            <a:r>
              <a:rPr b="1" lang="en-US" sz="3970">
                <a:solidFill>
                  <a:schemeClr val="accent2"/>
                </a:solidFill>
              </a:rPr>
              <a:t>♦️ </a:t>
            </a:r>
            <a:r>
              <a:rPr b="1" lang="en-US" sz="3970">
                <a:solidFill>
                  <a:schemeClr val="accent3"/>
                </a:solidFill>
              </a:rPr>
              <a:t>Lifelong</a:t>
            </a:r>
            <a:endParaRPr b="1" sz="3970">
              <a:solidFill>
                <a:schemeClr val="accent3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SzPct val="120151"/>
              <a:buNone/>
            </a:pPr>
            <a:r>
              <a:rPr b="1" lang="en-US" sz="3970">
                <a:solidFill>
                  <a:schemeClr val="accent2"/>
                </a:solidFill>
              </a:rPr>
              <a:t>♦️ </a:t>
            </a:r>
            <a:r>
              <a:rPr b="1" lang="en-US" sz="3970">
                <a:solidFill>
                  <a:schemeClr val="accent3"/>
                </a:solidFill>
              </a:rPr>
              <a:t>Growing</a:t>
            </a:r>
            <a:r>
              <a:rPr b="1" lang="en-US" sz="3970">
                <a:solidFill>
                  <a:schemeClr val="accent2"/>
                </a:solidFill>
              </a:rPr>
              <a:t> </a:t>
            </a:r>
            <a:endParaRPr b="1" sz="397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20151"/>
              <a:buNone/>
            </a:pPr>
            <a:r>
              <a:t/>
            </a:r>
            <a:endParaRPr b="1" sz="397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8444"/>
              <a:buFont typeface="Century Gothic"/>
              <a:buNone/>
            </a:pPr>
            <a:r>
              <a:rPr b="1" lang="en-US" sz="4398"/>
              <a:t>Disciples of Jesus</a:t>
            </a:r>
            <a:endParaRPr b="1" sz="4398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800"/>
              <a:t>What We’ll Cover </a:t>
            </a:r>
            <a:endParaRPr b="1"/>
          </a:p>
        </p:txBody>
      </p:sp>
      <p:sp>
        <p:nvSpPr>
          <p:cNvPr id="175" name="Google Shape;175;p3"/>
          <p:cNvSpPr txBox="1"/>
          <p:nvPr>
            <p:ph idx="1" type="body"/>
          </p:nvPr>
        </p:nvSpPr>
        <p:spPr>
          <a:xfrm>
            <a:off x="1103312" y="2052918"/>
            <a:ext cx="9404723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29794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A few core principles of (discipleship) coaching</a:t>
            </a:r>
            <a:endParaRPr sz="3200"/>
          </a:p>
          <a:p>
            <a:pPr indent="-33858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3200"/>
              <a:t>Some real-life examples on the diocesan and parish level</a:t>
            </a:r>
            <a:endParaRPr sz="3200"/>
          </a:p>
          <a:p>
            <a:pPr indent="-29794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A</a:t>
            </a:r>
            <a:r>
              <a:rPr lang="en-US" sz="3200"/>
              <a:t> basic coaching approach you can use right now</a:t>
            </a:r>
            <a:endParaRPr sz="3200"/>
          </a:p>
          <a:p>
            <a:pPr indent="-33858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3200"/>
              <a:t>Questions generated by the talk</a:t>
            </a:r>
            <a:endParaRPr/>
          </a:p>
          <a:p>
            <a:pPr indent="-2489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ac791a0d4_0_0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800"/>
              <a:t>Backed Up By Experience</a:t>
            </a:r>
            <a:r>
              <a:rPr b="1" lang="en-US" sz="4800"/>
              <a:t> </a:t>
            </a:r>
            <a:endParaRPr b="1"/>
          </a:p>
        </p:txBody>
      </p:sp>
      <p:sp>
        <p:nvSpPr>
          <p:cNvPr id="182" name="Google Shape;182;gfac791a0d4_0_0"/>
          <p:cNvSpPr txBox="1"/>
          <p:nvPr>
            <p:ph idx="1" type="body"/>
          </p:nvPr>
        </p:nvSpPr>
        <p:spPr>
          <a:xfrm>
            <a:off x="1103312" y="2052918"/>
            <a:ext cx="94047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29794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Seven years developing a coaching culture in the Diocese of New Jersey</a:t>
            </a:r>
            <a:endParaRPr sz="3200"/>
          </a:p>
          <a:p>
            <a:pPr indent="-33858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3200"/>
              <a:t>40+ coaches, clergy and lay, trained in the approach you’ll learn today</a:t>
            </a:r>
            <a:endParaRPr sz="3200"/>
          </a:p>
          <a:p>
            <a:pPr indent="-29794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Dozens now being coached regularly</a:t>
            </a:r>
            <a:endParaRPr sz="3200"/>
          </a:p>
          <a:p>
            <a:pPr indent="-33858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3200"/>
              <a:t>Real-life clergy and congregations transformed</a:t>
            </a:r>
            <a:endParaRPr/>
          </a:p>
          <a:p>
            <a:pPr indent="-2489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ac791a0d4_0_6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/>
              <a:t>Coaching Focused on One Purpose</a:t>
            </a:r>
            <a:r>
              <a:rPr b="1" lang="en-US" sz="4300"/>
              <a:t> </a:t>
            </a:r>
            <a:endParaRPr b="1" sz="3700"/>
          </a:p>
        </p:txBody>
      </p:sp>
      <p:sp>
        <p:nvSpPr>
          <p:cNvPr id="189" name="Google Shape;189;gfac791a0d4_0_6"/>
          <p:cNvSpPr txBox="1"/>
          <p:nvPr>
            <p:ph type="title"/>
          </p:nvPr>
        </p:nvSpPr>
        <p:spPr>
          <a:xfrm>
            <a:off x="703609" y="2200100"/>
            <a:ext cx="9404700" cy="3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3900"/>
              <a:t>The primary purpose of the Church is to</a:t>
            </a:r>
            <a:r>
              <a:rPr lang="en-US" sz="3900"/>
              <a:t> develop </a:t>
            </a:r>
            <a:r>
              <a:rPr lang="en-US" sz="3900"/>
              <a:t>committed</a:t>
            </a:r>
            <a:r>
              <a:rPr lang="en-US" sz="3900"/>
              <a:t>, lifelong followers of Jesus - people who are committed to living and loving like Jesus and helping others to do the same. </a:t>
            </a:r>
            <a:r>
              <a:rPr b="1" lang="en-US" sz="3900">
                <a:solidFill>
                  <a:srgbClr val="FF9900"/>
                </a:solidFill>
              </a:rPr>
              <a:t>Coaching does this directly.</a:t>
            </a:r>
            <a:endParaRPr b="1" sz="39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type="title"/>
          </p:nvPr>
        </p:nvSpPr>
        <p:spPr>
          <a:xfrm>
            <a:off x="646111" y="452718"/>
            <a:ext cx="9404723" cy="82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b="1" lang="en-US" sz="4000"/>
              <a:t>One Purpose Worldwide</a:t>
            </a:r>
            <a:endParaRPr/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0625" y="2095839"/>
            <a:ext cx="2509325" cy="3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151" y="2632763"/>
            <a:ext cx="7339226" cy="241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ac791a0d4_0_14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5300"/>
              <a:t>Discipleship Coaches</a:t>
            </a:r>
            <a:endParaRPr b="1" sz="4700"/>
          </a:p>
        </p:txBody>
      </p:sp>
      <p:sp>
        <p:nvSpPr>
          <p:cNvPr id="203" name="Google Shape;203;gfac791a0d4_0_14"/>
          <p:cNvSpPr txBox="1"/>
          <p:nvPr>
            <p:ph idx="1" type="body"/>
          </p:nvPr>
        </p:nvSpPr>
        <p:spPr>
          <a:xfrm>
            <a:off x="646100" y="1824325"/>
            <a:ext cx="10130100" cy="4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291623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606"/>
              <a:buChar char="►"/>
            </a:pPr>
            <a:r>
              <a:rPr b="1" lang="en-US" sz="3300">
                <a:solidFill>
                  <a:schemeClr val="accent3"/>
                </a:solidFill>
              </a:rPr>
              <a:t>Are not</a:t>
            </a:r>
            <a:r>
              <a:rPr lang="en-US" sz="3300"/>
              <a:t> mentors, consultants, therapists or spiritual directors - coaching is different</a:t>
            </a:r>
            <a:endParaRPr sz="3300"/>
          </a:p>
          <a:p>
            <a:pPr indent="-291623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606"/>
              <a:buChar char="►"/>
            </a:pPr>
            <a:r>
              <a:rPr lang="en-US" sz="3300"/>
              <a:t>Come alongside as a companion, like </a:t>
            </a:r>
            <a:r>
              <a:rPr b="1" lang="en-US" sz="3300">
                <a:solidFill>
                  <a:schemeClr val="accent3"/>
                </a:solidFill>
              </a:rPr>
              <a:t>Barnabas</a:t>
            </a:r>
            <a:endParaRPr b="1" sz="3300">
              <a:solidFill>
                <a:schemeClr val="accent3"/>
              </a:solidFill>
            </a:endParaRPr>
          </a:p>
          <a:p>
            <a:pPr indent="-291623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606"/>
              <a:buChar char="►"/>
            </a:pPr>
            <a:r>
              <a:rPr lang="en-US" sz="3300"/>
              <a:t>Affirm the </a:t>
            </a:r>
            <a:r>
              <a:rPr b="1" lang="en-US" sz="3300">
                <a:solidFill>
                  <a:schemeClr val="accent3"/>
                </a:solidFill>
              </a:rPr>
              <a:t>creativity, resourcefulness </a:t>
            </a:r>
            <a:r>
              <a:rPr lang="en-US" sz="3300"/>
              <a:t>and</a:t>
            </a:r>
            <a:r>
              <a:rPr b="1" lang="en-US" sz="3300">
                <a:solidFill>
                  <a:schemeClr val="accent3"/>
                </a:solidFill>
              </a:rPr>
              <a:t> wholeness</a:t>
            </a:r>
            <a:r>
              <a:rPr lang="en-US" sz="3300"/>
              <a:t> of </a:t>
            </a:r>
            <a:r>
              <a:rPr lang="en-US" sz="3300"/>
              <a:t>those</a:t>
            </a:r>
            <a:r>
              <a:rPr lang="en-US" sz="3300"/>
              <a:t> they coach: coachees can and must build their own answers and actions</a:t>
            </a:r>
            <a:endParaRPr sz="3300"/>
          </a:p>
          <a:p>
            <a:pPr indent="-291623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606"/>
              <a:buChar char="►"/>
            </a:pPr>
            <a:r>
              <a:rPr lang="en-US" sz="3300"/>
              <a:t>Commit themselves to the development of those they coach </a:t>
            </a:r>
            <a:r>
              <a:rPr b="1" lang="en-US" sz="3300">
                <a:solidFill>
                  <a:schemeClr val="accent3"/>
                </a:solidFill>
              </a:rPr>
              <a:t>as disciples of Jesus</a:t>
            </a:r>
            <a:endParaRPr b="1" sz="3300">
              <a:solidFill>
                <a:schemeClr val="accent3"/>
              </a:solidFill>
            </a:endParaRPr>
          </a:p>
          <a:p>
            <a:pPr indent="-2489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ac791a0d4_0_20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5200"/>
              <a:t>Discipleship Coaching</a:t>
            </a:r>
            <a:endParaRPr b="1" sz="4600"/>
          </a:p>
        </p:txBody>
      </p:sp>
      <p:sp>
        <p:nvSpPr>
          <p:cNvPr id="210" name="Google Shape;210;gfac791a0d4_0_20"/>
          <p:cNvSpPr txBox="1"/>
          <p:nvPr>
            <p:ph idx="1" type="body"/>
          </p:nvPr>
        </p:nvSpPr>
        <p:spPr>
          <a:xfrm>
            <a:off x="1103300" y="1824325"/>
            <a:ext cx="9404700" cy="4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30429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60"/>
              <a:buChar char="►"/>
            </a:pPr>
            <a:r>
              <a:rPr lang="en-US" sz="3300"/>
              <a:t>Responds to </a:t>
            </a:r>
            <a:r>
              <a:rPr b="1" lang="en-US" sz="3300">
                <a:solidFill>
                  <a:schemeClr val="accent3"/>
                </a:solidFill>
              </a:rPr>
              <a:t>opportunity</a:t>
            </a:r>
            <a:r>
              <a:rPr lang="en-US" sz="3300"/>
              <a:t> and </a:t>
            </a:r>
            <a:r>
              <a:rPr b="1" lang="en-US" sz="3300">
                <a:solidFill>
                  <a:schemeClr val="accent3"/>
                </a:solidFill>
              </a:rPr>
              <a:t>felt need</a:t>
            </a:r>
            <a:r>
              <a:rPr lang="en-US" sz="3300"/>
              <a:t> - has a broad application</a:t>
            </a:r>
            <a:endParaRPr sz="3300"/>
          </a:p>
          <a:p>
            <a:pPr indent="-34493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300"/>
              <a:buChar char="►"/>
            </a:pPr>
            <a:r>
              <a:rPr lang="en-US" sz="3300"/>
              <a:t>Demands </a:t>
            </a:r>
            <a:r>
              <a:rPr b="1" lang="en-US" sz="3300">
                <a:solidFill>
                  <a:schemeClr val="accent3"/>
                </a:solidFill>
              </a:rPr>
              <a:t>accountability</a:t>
            </a:r>
            <a:r>
              <a:rPr lang="en-US" sz="3300"/>
              <a:t> and has an </a:t>
            </a:r>
            <a:r>
              <a:rPr b="1" lang="en-US" sz="3300">
                <a:solidFill>
                  <a:schemeClr val="accent3"/>
                </a:solidFill>
              </a:rPr>
              <a:t>action focus</a:t>
            </a:r>
            <a:r>
              <a:rPr lang="en-US" sz="3300"/>
              <a:t> - so people can see their </a:t>
            </a:r>
            <a:r>
              <a:rPr b="1" lang="en-US" sz="3300">
                <a:solidFill>
                  <a:schemeClr val="accent3"/>
                </a:solidFill>
              </a:rPr>
              <a:t>progress</a:t>
            </a:r>
            <a:r>
              <a:rPr lang="en-US" sz="3300"/>
              <a:t>.</a:t>
            </a:r>
            <a:endParaRPr sz="3300"/>
          </a:p>
          <a:p>
            <a:pPr indent="-30429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60"/>
              <a:buChar char="►"/>
            </a:pPr>
            <a:r>
              <a:rPr lang="en-US" sz="3300"/>
              <a:t>Demands highly developed </a:t>
            </a:r>
            <a:r>
              <a:rPr b="1" lang="en-US" sz="3300">
                <a:solidFill>
                  <a:schemeClr val="accent3"/>
                </a:solidFill>
              </a:rPr>
              <a:t>listening skills</a:t>
            </a:r>
            <a:endParaRPr b="1" sz="3300">
              <a:solidFill>
                <a:schemeClr val="accent3"/>
              </a:solidFill>
            </a:endParaRPr>
          </a:p>
          <a:p>
            <a:pPr indent="-30429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60"/>
              <a:buChar char="►"/>
            </a:pPr>
            <a:r>
              <a:rPr lang="en-US" sz="3300"/>
              <a:t>Creates a congregational culture where everything is focused on </a:t>
            </a:r>
            <a:r>
              <a:rPr b="1" lang="en-US" sz="3300">
                <a:solidFill>
                  <a:schemeClr val="accent3"/>
                </a:solidFill>
              </a:rPr>
              <a:t>formation</a:t>
            </a:r>
            <a:r>
              <a:rPr lang="en-US" sz="3300"/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ac791a0d4_0_27"/>
          <p:cNvSpPr txBox="1"/>
          <p:nvPr>
            <p:ph type="title"/>
          </p:nvPr>
        </p:nvSpPr>
        <p:spPr>
          <a:xfrm>
            <a:off x="646100" y="776573"/>
            <a:ext cx="9404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600"/>
              <a:t>Four Lessons from Real Life: </a:t>
            </a:r>
            <a:endParaRPr b="1" sz="4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b="1" lang="en-US" sz="4600"/>
              <a:t>Trinity Moorestown, NJ</a:t>
            </a:r>
            <a:endParaRPr b="1" sz="4000"/>
          </a:p>
        </p:txBody>
      </p:sp>
      <p:sp>
        <p:nvSpPr>
          <p:cNvPr id="217" name="Google Shape;217;gfac791a0d4_0_27"/>
          <p:cNvSpPr txBox="1"/>
          <p:nvPr>
            <p:ph idx="1" type="body"/>
          </p:nvPr>
        </p:nvSpPr>
        <p:spPr>
          <a:xfrm>
            <a:off x="798500" y="2357725"/>
            <a:ext cx="94047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550">
                <a:solidFill>
                  <a:schemeClr val="accent3"/>
                </a:solidFill>
              </a:rPr>
              <a:t>Lesson One </a:t>
            </a:r>
            <a:r>
              <a:rPr lang="en-US" sz="3550"/>
              <a:t>Coaching creates a culture where people see the work of God in their daily lives, and are supported in actively responding to the work and call of God.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2021-10-03T18:17:40Z</dcterms:created>
  <dc:creator>Rob Droste</dc:creator>
</cp:coreProperties>
</file>