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Arimo" charset="1" panose="020B0604020202020204"/>
      <p:regular r:id="rId20"/>
    </p:embeddedFont>
    <p:embeddedFont>
      <p:font typeface="Arimo Bold" charset="1" panose="020B0704020202020204"/>
      <p:regular r:id="rId21"/>
    </p:embeddedFont>
    <p:embeddedFont>
      <p:font typeface="Aileron" charset="1" panose="00000500000000000000"/>
      <p:regular r:id="rId22"/>
    </p:embeddedFont>
    <p:embeddedFont>
      <p:font typeface="Copperplate Gothic 29 AB" charset="1" panose="020E0504020206020404"/>
      <p:regular r:id="rId23"/>
    </p:embeddedFont>
    <p:embeddedFont>
      <p:font typeface="Aileron Bold" charset="1" panose="000008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png" Type="http://schemas.openxmlformats.org/officeDocument/2006/relationships/image"/><Relationship Id="rId12" Target="../media/image23.png" Type="http://schemas.openxmlformats.org/officeDocument/2006/relationships/image"/><Relationship Id="rId13" Target="../media/image11.png" Type="http://schemas.openxmlformats.org/officeDocument/2006/relationships/image"/><Relationship Id="rId2" Target="../media/image13.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2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610204" y="-571500"/>
            <a:ext cx="6626483" cy="5715000"/>
          </a:xfrm>
          <a:custGeom>
            <a:avLst/>
            <a:gdLst/>
            <a:ahLst/>
            <a:cxnLst/>
            <a:rect r="r" b="b" t="t" l="l"/>
            <a:pathLst>
              <a:path h="5715000" w="6626483">
                <a:moveTo>
                  <a:pt x="0" y="0"/>
                </a:moveTo>
                <a:lnTo>
                  <a:pt x="6626483" y="0"/>
                </a:lnTo>
                <a:lnTo>
                  <a:pt x="6626483" y="5715000"/>
                </a:lnTo>
                <a:lnTo>
                  <a:pt x="0" y="5715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lgDash"/>
            <a:miter/>
          </a:ln>
        </p:spPr>
      </p:sp>
      <p:sp>
        <p:nvSpPr>
          <p:cNvPr name="TextBox 3" id="3"/>
          <p:cNvSpPr txBox="true"/>
          <p:nvPr/>
        </p:nvSpPr>
        <p:spPr>
          <a:xfrm rot="0">
            <a:off x="3283182" y="2730890"/>
            <a:ext cx="11721636" cy="3289301"/>
          </a:xfrm>
          <a:prstGeom prst="rect">
            <a:avLst/>
          </a:prstGeom>
        </p:spPr>
        <p:txBody>
          <a:bodyPr anchor="t" rtlCol="false" tIns="0" lIns="0" bIns="0" rIns="0">
            <a:spAutoFit/>
          </a:bodyPr>
          <a:lstStyle/>
          <a:p>
            <a:pPr algn="ctr">
              <a:lnSpc>
                <a:spcPts val="12500"/>
              </a:lnSpc>
            </a:pPr>
            <a:r>
              <a:rPr lang="en-US" sz="12500">
                <a:solidFill>
                  <a:srgbClr val="EA132B"/>
                </a:solidFill>
                <a:latin typeface="Arimo"/>
                <a:ea typeface="Arimo"/>
                <a:cs typeface="Arimo"/>
                <a:sym typeface="Arimo"/>
              </a:rPr>
              <a:t>The Gathering of Leaders</a:t>
            </a:r>
          </a:p>
        </p:txBody>
      </p:sp>
      <p:sp>
        <p:nvSpPr>
          <p:cNvPr name="Freeform 4" id="4"/>
          <p:cNvSpPr/>
          <p:nvPr/>
        </p:nvSpPr>
        <p:spPr>
          <a:xfrm flipH="false" flipV="false" rot="-1266137">
            <a:off x="-1277219" y="5897732"/>
            <a:ext cx="5210769" cy="6721137"/>
          </a:xfrm>
          <a:custGeom>
            <a:avLst/>
            <a:gdLst/>
            <a:ahLst/>
            <a:cxnLst/>
            <a:rect r="r" b="b" t="t" l="l"/>
            <a:pathLst>
              <a:path h="6721137" w="5210769">
                <a:moveTo>
                  <a:pt x="0" y="0"/>
                </a:moveTo>
                <a:lnTo>
                  <a:pt x="5210769" y="0"/>
                </a:lnTo>
                <a:lnTo>
                  <a:pt x="5210769" y="6721136"/>
                </a:lnTo>
                <a:lnTo>
                  <a:pt x="0" y="67211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569636">
            <a:off x="779619" y="-2269556"/>
            <a:ext cx="4096053" cy="7060062"/>
          </a:xfrm>
          <a:custGeom>
            <a:avLst/>
            <a:gdLst/>
            <a:ahLst/>
            <a:cxnLst/>
            <a:rect r="r" b="b" t="t" l="l"/>
            <a:pathLst>
              <a:path h="7060062" w="4096053">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3755510">
            <a:off x="14637629" y="5499669"/>
            <a:ext cx="4096053" cy="7060062"/>
          </a:xfrm>
          <a:custGeom>
            <a:avLst/>
            <a:gdLst/>
            <a:ahLst/>
            <a:cxnLst/>
            <a:rect r="r" b="b" t="t" l="l"/>
            <a:pathLst>
              <a:path h="7060062" w="4096053">
                <a:moveTo>
                  <a:pt x="0" y="0"/>
                </a:moveTo>
                <a:lnTo>
                  <a:pt x="4096053" y="0"/>
                </a:lnTo>
                <a:lnTo>
                  <a:pt x="4096053" y="7060062"/>
                </a:lnTo>
                <a:lnTo>
                  <a:pt x="0" y="70600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7491624" y="6380009"/>
            <a:ext cx="3304752" cy="3304752"/>
          </a:xfrm>
          <a:custGeom>
            <a:avLst/>
            <a:gdLst/>
            <a:ahLst/>
            <a:cxnLst/>
            <a:rect r="r" b="b" t="t" l="l"/>
            <a:pathLst>
              <a:path h="3304752" w="3304752">
                <a:moveTo>
                  <a:pt x="0" y="0"/>
                </a:moveTo>
                <a:lnTo>
                  <a:pt x="3304752" y="0"/>
                </a:lnTo>
                <a:lnTo>
                  <a:pt x="3304752" y="3304752"/>
                </a:lnTo>
                <a:lnTo>
                  <a:pt x="0" y="3304752"/>
                </a:lnTo>
                <a:lnTo>
                  <a:pt x="0" y="0"/>
                </a:lnTo>
                <a:close/>
              </a:path>
            </a:pathLst>
          </a:custGeom>
          <a:blipFill>
            <a:blip r:embed="rId8"/>
            <a:stretch>
              <a:fillRect l="0" t="0" r="0" b="0"/>
            </a:stretch>
          </a:blipFill>
        </p:spPr>
      </p:sp>
      <p:sp>
        <p:nvSpPr>
          <p:cNvPr name="TextBox 8" id="8"/>
          <p:cNvSpPr txBox="true"/>
          <p:nvPr/>
        </p:nvSpPr>
        <p:spPr>
          <a:xfrm rot="0">
            <a:off x="3283182" y="1336675"/>
            <a:ext cx="11721636" cy="737233"/>
          </a:xfrm>
          <a:prstGeom prst="rect">
            <a:avLst/>
          </a:prstGeom>
        </p:spPr>
        <p:txBody>
          <a:bodyPr anchor="t" rtlCol="false" tIns="0" lIns="0" bIns="0" rIns="0">
            <a:spAutoFit/>
          </a:bodyPr>
          <a:lstStyle/>
          <a:p>
            <a:pPr algn="ctr">
              <a:lnSpc>
                <a:spcPts val="5399"/>
              </a:lnSpc>
            </a:pPr>
            <a:r>
              <a:rPr lang="en-US" sz="5399">
                <a:solidFill>
                  <a:srgbClr val="EA132B"/>
                </a:solidFill>
                <a:latin typeface="Arimo Bold"/>
                <a:ea typeface="Arimo Bold"/>
                <a:cs typeface="Arimo Bold"/>
                <a:sym typeface="Arimo Bold"/>
              </a:rPr>
              <a:t>2023 Annual Report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0" y="196849"/>
            <a:ext cx="6504184"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Donors - Individuals </a:t>
            </a:r>
          </a:p>
        </p:txBody>
      </p:sp>
      <p:sp>
        <p:nvSpPr>
          <p:cNvPr name="Freeform 3" id="3"/>
          <p:cNvSpPr/>
          <p:nvPr/>
        </p:nvSpPr>
        <p:spPr>
          <a:xfrm flipH="false" flipV="false" rot="0">
            <a:off x="16250064" y="295997"/>
            <a:ext cx="1697279" cy="1204938"/>
          </a:xfrm>
          <a:custGeom>
            <a:avLst/>
            <a:gdLst/>
            <a:ahLst/>
            <a:cxnLst/>
            <a:rect r="r" b="b" t="t" l="l"/>
            <a:pathLst>
              <a:path h="1204938" w="1697279">
                <a:moveTo>
                  <a:pt x="0" y="0"/>
                </a:moveTo>
                <a:lnTo>
                  <a:pt x="1697278" y="0"/>
                </a:lnTo>
                <a:lnTo>
                  <a:pt x="1697278" y="1204938"/>
                </a:lnTo>
                <a:lnTo>
                  <a:pt x="0" y="1204938"/>
                </a:lnTo>
                <a:lnTo>
                  <a:pt x="0" y="0"/>
                </a:lnTo>
                <a:close/>
              </a:path>
            </a:pathLst>
          </a:custGeom>
          <a:blipFill>
            <a:blip r:embed="rId2"/>
            <a:stretch>
              <a:fillRect l="0" t="0" r="0" b="0"/>
            </a:stretch>
          </a:blipFill>
        </p:spPr>
      </p:sp>
      <p:sp>
        <p:nvSpPr>
          <p:cNvPr name="TextBox 4" id="4"/>
          <p:cNvSpPr txBox="true"/>
          <p:nvPr/>
        </p:nvSpPr>
        <p:spPr>
          <a:xfrm rot="0">
            <a:off x="17412556" y="9283236"/>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9</a:t>
            </a:r>
          </a:p>
        </p:txBody>
      </p:sp>
      <p:sp>
        <p:nvSpPr>
          <p:cNvPr name="TextBox 5" id="5"/>
          <p:cNvSpPr txBox="true"/>
          <p:nvPr/>
        </p:nvSpPr>
        <p:spPr>
          <a:xfrm rot="0">
            <a:off x="2191191" y="1295699"/>
            <a:ext cx="4606911" cy="9693593"/>
          </a:xfrm>
          <a:prstGeom prst="rect">
            <a:avLst/>
          </a:prstGeom>
        </p:spPr>
        <p:txBody>
          <a:bodyPr anchor="t" rtlCol="false" tIns="0" lIns="0" bIns="0" rIns="0">
            <a:spAutoFit/>
          </a:bodyPr>
          <a:lstStyle/>
          <a:p>
            <a:pPr algn="just">
              <a:lnSpc>
                <a:spcPts val="3794"/>
              </a:lnSpc>
            </a:pPr>
            <a:r>
              <a:rPr lang="en-US" sz="2299">
                <a:solidFill>
                  <a:srgbClr val="232323"/>
                </a:solidFill>
                <a:latin typeface="Arimo Bold"/>
                <a:ea typeface="Arimo Bold"/>
                <a:cs typeface="Arimo Bold"/>
                <a:sym typeface="Arimo Bold"/>
              </a:rPr>
              <a:t>Alexander, Sharon</a:t>
            </a:r>
          </a:p>
          <a:p>
            <a:pPr algn="just">
              <a:lnSpc>
                <a:spcPts val="3794"/>
              </a:lnSpc>
            </a:pPr>
            <a:r>
              <a:rPr lang="en-US" sz="2299">
                <a:solidFill>
                  <a:srgbClr val="232323"/>
                </a:solidFill>
                <a:latin typeface="Arimo Bold"/>
                <a:ea typeface="Arimo Bold"/>
                <a:cs typeface="Arimo Bold"/>
                <a:sym typeface="Arimo Bold"/>
              </a:rPr>
              <a:t>Allen, Frank</a:t>
            </a:r>
          </a:p>
          <a:p>
            <a:pPr algn="just">
              <a:lnSpc>
                <a:spcPts val="3794"/>
              </a:lnSpc>
            </a:pPr>
            <a:r>
              <a:rPr lang="en-US" sz="2299">
                <a:solidFill>
                  <a:srgbClr val="232323"/>
                </a:solidFill>
                <a:latin typeface="Arimo Bold"/>
                <a:ea typeface="Arimo Bold"/>
                <a:cs typeface="Arimo Bold"/>
                <a:sym typeface="Arimo Bold"/>
              </a:rPr>
              <a:t>Bader-Saye, Scott</a:t>
            </a:r>
          </a:p>
          <a:p>
            <a:pPr algn="just">
              <a:lnSpc>
                <a:spcPts val="3794"/>
              </a:lnSpc>
            </a:pPr>
            <a:r>
              <a:rPr lang="en-US" sz="2299">
                <a:solidFill>
                  <a:srgbClr val="232323"/>
                </a:solidFill>
                <a:latin typeface="Arimo Bold"/>
                <a:ea typeface="Arimo Bold"/>
                <a:cs typeface="Arimo Bold"/>
                <a:sym typeface="Arimo Bold"/>
              </a:rPr>
              <a:t>Bankey, Haley</a:t>
            </a:r>
          </a:p>
          <a:p>
            <a:pPr algn="just">
              <a:lnSpc>
                <a:spcPts val="3794"/>
              </a:lnSpc>
            </a:pPr>
            <a:r>
              <a:rPr lang="en-US" sz="2299">
                <a:solidFill>
                  <a:srgbClr val="232323"/>
                </a:solidFill>
                <a:latin typeface="Arimo Bold"/>
                <a:ea typeface="Arimo Bold"/>
                <a:cs typeface="Arimo Bold"/>
                <a:sym typeface="Arimo Bold"/>
              </a:rPr>
              <a:t>Bartz, Jimmy</a:t>
            </a:r>
          </a:p>
          <a:p>
            <a:pPr algn="just">
              <a:lnSpc>
                <a:spcPts val="3794"/>
              </a:lnSpc>
            </a:pPr>
            <a:r>
              <a:rPr lang="en-US" sz="2299">
                <a:solidFill>
                  <a:srgbClr val="232323"/>
                </a:solidFill>
                <a:latin typeface="Arimo Bold"/>
                <a:ea typeface="Arimo Bold"/>
                <a:cs typeface="Arimo Bold"/>
                <a:sym typeface="Arimo Bold"/>
              </a:rPr>
              <a:t>Brown Snook, Susan</a:t>
            </a:r>
          </a:p>
          <a:p>
            <a:pPr algn="just">
              <a:lnSpc>
                <a:spcPts val="3794"/>
              </a:lnSpc>
            </a:pPr>
            <a:r>
              <a:rPr lang="en-US" sz="2299">
                <a:solidFill>
                  <a:srgbClr val="232323"/>
                </a:solidFill>
                <a:latin typeface="Arimo Bold"/>
                <a:ea typeface="Arimo Bold"/>
                <a:cs typeface="Arimo Bold"/>
                <a:sym typeface="Arimo Bold"/>
              </a:rPr>
              <a:t>Burrus, John</a:t>
            </a:r>
          </a:p>
          <a:p>
            <a:pPr algn="just">
              <a:lnSpc>
                <a:spcPts val="3794"/>
              </a:lnSpc>
            </a:pPr>
            <a:r>
              <a:rPr lang="en-US" sz="2299">
                <a:solidFill>
                  <a:srgbClr val="232323"/>
                </a:solidFill>
                <a:latin typeface="Arimo Bold"/>
                <a:ea typeface="Arimo Bold"/>
                <a:cs typeface="Arimo Bold"/>
                <a:sym typeface="Arimo Bold"/>
              </a:rPr>
              <a:t>Cipolla, Angie</a:t>
            </a:r>
          </a:p>
          <a:p>
            <a:pPr algn="just">
              <a:lnSpc>
                <a:spcPts val="3794"/>
              </a:lnSpc>
            </a:pPr>
            <a:r>
              <a:rPr lang="en-US" sz="2299">
                <a:solidFill>
                  <a:srgbClr val="232323"/>
                </a:solidFill>
                <a:latin typeface="Arimo Bold"/>
                <a:ea typeface="Arimo Bold"/>
                <a:cs typeface="Arimo Bold"/>
                <a:sym typeface="Arimo Bold"/>
              </a:rPr>
              <a:t>Condon, Josh</a:t>
            </a:r>
          </a:p>
          <a:p>
            <a:pPr algn="just">
              <a:lnSpc>
                <a:spcPts val="3794"/>
              </a:lnSpc>
            </a:pPr>
            <a:r>
              <a:rPr lang="en-US" sz="2299">
                <a:solidFill>
                  <a:srgbClr val="232323"/>
                </a:solidFill>
                <a:latin typeface="Arimo Bold"/>
                <a:ea typeface="Arimo Bold"/>
                <a:cs typeface="Arimo Bold"/>
                <a:sym typeface="Arimo Bold"/>
              </a:rPr>
              <a:t>Cox, Nancy</a:t>
            </a:r>
          </a:p>
          <a:p>
            <a:pPr algn="just">
              <a:lnSpc>
                <a:spcPts val="3794"/>
              </a:lnSpc>
            </a:pPr>
            <a:r>
              <a:rPr lang="en-US" sz="2299">
                <a:solidFill>
                  <a:srgbClr val="232323"/>
                </a:solidFill>
                <a:latin typeface="Arimo Bold"/>
                <a:ea typeface="Arimo Bold"/>
                <a:cs typeface="Arimo Bold"/>
                <a:sym typeface="Arimo Bold"/>
              </a:rPr>
              <a:t>Cristiano, Kevin</a:t>
            </a:r>
          </a:p>
          <a:p>
            <a:pPr algn="just">
              <a:lnSpc>
                <a:spcPts val="3794"/>
              </a:lnSpc>
            </a:pPr>
            <a:r>
              <a:rPr lang="en-US" sz="2299">
                <a:solidFill>
                  <a:srgbClr val="232323"/>
                </a:solidFill>
                <a:latin typeface="Arimo Bold"/>
                <a:ea typeface="Arimo Bold"/>
                <a:cs typeface="Arimo Bold"/>
                <a:sym typeface="Arimo Bold"/>
              </a:rPr>
              <a:t>Cutter, Irv</a:t>
            </a:r>
          </a:p>
          <a:p>
            <a:pPr algn="just">
              <a:lnSpc>
                <a:spcPts val="3794"/>
              </a:lnSpc>
            </a:pPr>
            <a:r>
              <a:rPr lang="en-US" sz="2299">
                <a:solidFill>
                  <a:srgbClr val="232323"/>
                </a:solidFill>
                <a:latin typeface="Arimo Bold"/>
                <a:ea typeface="Arimo Bold"/>
                <a:cs typeface="Arimo Bold"/>
                <a:sym typeface="Arimo Bold"/>
              </a:rPr>
              <a:t>Davis-Lawson, Karen</a:t>
            </a:r>
          </a:p>
          <a:p>
            <a:pPr algn="just">
              <a:lnSpc>
                <a:spcPts val="3794"/>
              </a:lnSpc>
            </a:pPr>
            <a:r>
              <a:rPr lang="en-US" sz="2299">
                <a:solidFill>
                  <a:srgbClr val="232323"/>
                </a:solidFill>
                <a:latin typeface="Arimo Bold"/>
                <a:ea typeface="Arimo Bold"/>
                <a:cs typeface="Arimo Bold"/>
                <a:sym typeface="Arimo Bold"/>
              </a:rPr>
              <a:t>Demo, Gar</a:t>
            </a:r>
          </a:p>
          <a:p>
            <a:pPr algn="just">
              <a:lnSpc>
                <a:spcPts val="3794"/>
              </a:lnSpc>
            </a:pPr>
            <a:r>
              <a:rPr lang="en-US" sz="2299">
                <a:solidFill>
                  <a:srgbClr val="232323"/>
                </a:solidFill>
                <a:latin typeface="Arimo Bold"/>
                <a:ea typeface="Arimo Bold"/>
                <a:cs typeface="Arimo Bold"/>
                <a:sym typeface="Arimo Bold"/>
              </a:rPr>
              <a:t>Pollard, Diane</a:t>
            </a:r>
          </a:p>
          <a:p>
            <a:pPr algn="just">
              <a:lnSpc>
                <a:spcPts val="3794"/>
              </a:lnSpc>
            </a:pPr>
            <a:r>
              <a:rPr lang="en-US" sz="2299">
                <a:solidFill>
                  <a:srgbClr val="232323"/>
                </a:solidFill>
                <a:latin typeface="Arimo Bold"/>
                <a:ea typeface="Arimo Bold"/>
                <a:cs typeface="Arimo Bold"/>
                <a:sym typeface="Arimo Bold"/>
              </a:rPr>
              <a:t>Dunlap, Mary Balfour</a:t>
            </a:r>
          </a:p>
          <a:p>
            <a:pPr algn="just">
              <a:lnSpc>
                <a:spcPts val="3794"/>
              </a:lnSpc>
            </a:pPr>
            <a:r>
              <a:rPr lang="en-US" sz="2299">
                <a:solidFill>
                  <a:srgbClr val="232323"/>
                </a:solidFill>
                <a:latin typeface="Arimo Bold"/>
                <a:ea typeface="Arimo Bold"/>
                <a:cs typeface="Arimo Bold"/>
                <a:sym typeface="Arimo Bold"/>
              </a:rPr>
              <a:t>Eller, Skip</a:t>
            </a:r>
          </a:p>
          <a:p>
            <a:pPr algn="just">
              <a:lnSpc>
                <a:spcPts val="3794"/>
              </a:lnSpc>
            </a:pPr>
            <a:r>
              <a:rPr lang="en-US" sz="2299">
                <a:solidFill>
                  <a:srgbClr val="232323"/>
                </a:solidFill>
                <a:latin typeface="Arimo Bold"/>
                <a:ea typeface="Arimo Bold"/>
                <a:cs typeface="Arimo Bold"/>
                <a:sym typeface="Arimo Bold"/>
              </a:rPr>
              <a:t>Faulstich, Christine</a:t>
            </a:r>
          </a:p>
          <a:p>
            <a:pPr algn="just">
              <a:lnSpc>
                <a:spcPts val="3449"/>
              </a:lnSpc>
            </a:pPr>
          </a:p>
          <a:p>
            <a:pPr algn="just">
              <a:lnSpc>
                <a:spcPts val="2849"/>
              </a:lnSpc>
            </a:pPr>
          </a:p>
          <a:p>
            <a:pPr algn="ctr">
              <a:lnSpc>
                <a:spcPts val="2520"/>
              </a:lnSpc>
            </a:pPr>
          </a:p>
        </p:txBody>
      </p:sp>
      <p:sp>
        <p:nvSpPr>
          <p:cNvPr name="TextBox 6" id="6"/>
          <p:cNvSpPr txBox="true"/>
          <p:nvPr/>
        </p:nvSpPr>
        <p:spPr>
          <a:xfrm rot="0">
            <a:off x="7178513" y="1314749"/>
            <a:ext cx="3043238" cy="9429750"/>
          </a:xfrm>
          <a:prstGeom prst="rect">
            <a:avLst/>
          </a:prstGeom>
        </p:spPr>
        <p:txBody>
          <a:bodyPr anchor="t" rtlCol="false" tIns="0" lIns="0" bIns="0" rIns="0">
            <a:spAutoFit/>
          </a:bodyPr>
          <a:lstStyle/>
          <a:p>
            <a:pPr algn="l">
              <a:lnSpc>
                <a:spcPts val="3629"/>
              </a:lnSpc>
            </a:pPr>
            <a:r>
              <a:rPr lang="en-US" sz="2199">
                <a:solidFill>
                  <a:srgbClr val="000000"/>
                </a:solidFill>
                <a:latin typeface="Aileron Bold"/>
                <a:ea typeface="Aileron Bold"/>
                <a:cs typeface="Aileron Bold"/>
                <a:sym typeface="Aileron Bold"/>
              </a:rPr>
              <a:t>Gray, Duncan</a:t>
            </a:r>
          </a:p>
          <a:p>
            <a:pPr algn="l">
              <a:lnSpc>
                <a:spcPts val="3629"/>
              </a:lnSpc>
            </a:pPr>
            <a:r>
              <a:rPr lang="en-US" sz="2199">
                <a:solidFill>
                  <a:srgbClr val="000000"/>
                </a:solidFill>
                <a:latin typeface="Aileron Bold"/>
                <a:ea typeface="Aileron Bold"/>
                <a:cs typeface="Aileron Bold"/>
                <a:sym typeface="Aileron Bold"/>
              </a:rPr>
              <a:t>Hay, Daryl</a:t>
            </a:r>
          </a:p>
          <a:p>
            <a:pPr algn="l">
              <a:lnSpc>
                <a:spcPts val="3629"/>
              </a:lnSpc>
            </a:pPr>
            <a:r>
              <a:rPr lang="en-US" sz="2199">
                <a:solidFill>
                  <a:srgbClr val="000000"/>
                </a:solidFill>
                <a:latin typeface="Aileron Bold"/>
                <a:ea typeface="Aileron Bold"/>
                <a:cs typeface="Aileron Bold"/>
                <a:sym typeface="Aileron Bold"/>
              </a:rPr>
              <a:t>Holcombe, Matthew</a:t>
            </a:r>
          </a:p>
          <a:p>
            <a:pPr algn="l">
              <a:lnSpc>
                <a:spcPts val="3629"/>
              </a:lnSpc>
            </a:pPr>
            <a:r>
              <a:rPr lang="en-US" sz="2199">
                <a:solidFill>
                  <a:srgbClr val="000000"/>
                </a:solidFill>
                <a:latin typeface="Aileron Bold"/>
                <a:ea typeface="Aileron Bold"/>
                <a:cs typeface="Aileron Bold"/>
                <a:sym typeface="Aileron Bold"/>
              </a:rPr>
              <a:t>Japtok, Ruth</a:t>
            </a:r>
          </a:p>
          <a:p>
            <a:pPr algn="l">
              <a:lnSpc>
                <a:spcPts val="3629"/>
              </a:lnSpc>
            </a:pPr>
            <a:r>
              <a:rPr lang="en-US" sz="2199">
                <a:solidFill>
                  <a:srgbClr val="000000"/>
                </a:solidFill>
                <a:latin typeface="Aileron Bold"/>
                <a:ea typeface="Aileron Bold"/>
                <a:cs typeface="Aileron Bold"/>
                <a:sym typeface="Aileron Bold"/>
              </a:rPr>
              <a:t>Johnson Russell, Tracy</a:t>
            </a:r>
          </a:p>
          <a:p>
            <a:pPr algn="l">
              <a:lnSpc>
                <a:spcPts val="3629"/>
              </a:lnSpc>
            </a:pPr>
            <a:r>
              <a:rPr lang="en-US" sz="2199">
                <a:solidFill>
                  <a:srgbClr val="000000"/>
                </a:solidFill>
                <a:latin typeface="Aileron Bold"/>
                <a:ea typeface="Aileron Bold"/>
                <a:cs typeface="Aileron Bold"/>
                <a:sym typeface="Aileron Bold"/>
              </a:rPr>
              <a:t>Johnson, Lydia</a:t>
            </a:r>
          </a:p>
          <a:p>
            <a:pPr algn="l">
              <a:lnSpc>
                <a:spcPts val="3629"/>
              </a:lnSpc>
            </a:pPr>
            <a:r>
              <a:rPr lang="en-US" sz="2199">
                <a:solidFill>
                  <a:srgbClr val="000000"/>
                </a:solidFill>
                <a:latin typeface="Aileron Bold"/>
                <a:ea typeface="Aileron Bold"/>
                <a:cs typeface="Aileron Bold"/>
                <a:sym typeface="Aileron Bold"/>
              </a:rPr>
              <a:t>Kelly, Alisa</a:t>
            </a:r>
          </a:p>
          <a:p>
            <a:pPr algn="l">
              <a:lnSpc>
                <a:spcPts val="3629"/>
              </a:lnSpc>
            </a:pPr>
            <a:r>
              <a:rPr lang="en-US" sz="2199">
                <a:solidFill>
                  <a:srgbClr val="000000"/>
                </a:solidFill>
                <a:latin typeface="Aileron Bold"/>
                <a:ea typeface="Aileron Bold"/>
                <a:cs typeface="Aileron Bold"/>
                <a:sym typeface="Aileron Bold"/>
              </a:rPr>
              <a:t>Kim, Yein</a:t>
            </a:r>
          </a:p>
          <a:p>
            <a:pPr algn="l">
              <a:lnSpc>
                <a:spcPts val="3629"/>
              </a:lnSpc>
            </a:pPr>
            <a:r>
              <a:rPr lang="en-US" sz="2199">
                <a:solidFill>
                  <a:srgbClr val="000000"/>
                </a:solidFill>
                <a:latin typeface="Aileron Bold"/>
                <a:ea typeface="Aileron Bold"/>
                <a:cs typeface="Aileron Bold"/>
                <a:sym typeface="Aileron Bold"/>
              </a:rPr>
              <a:t>Lesesne, Gray</a:t>
            </a:r>
          </a:p>
          <a:p>
            <a:pPr algn="l">
              <a:lnSpc>
                <a:spcPts val="3629"/>
              </a:lnSpc>
            </a:pPr>
            <a:r>
              <a:rPr lang="en-US" sz="2199">
                <a:solidFill>
                  <a:srgbClr val="000000"/>
                </a:solidFill>
                <a:latin typeface="Aileron Bold"/>
                <a:ea typeface="Aileron Bold"/>
                <a:cs typeface="Aileron Bold"/>
                <a:sym typeface="Aileron Bold"/>
              </a:rPr>
              <a:t>Loy, Reed</a:t>
            </a:r>
          </a:p>
          <a:p>
            <a:pPr algn="l">
              <a:lnSpc>
                <a:spcPts val="3629"/>
              </a:lnSpc>
            </a:pPr>
            <a:r>
              <a:rPr lang="en-US" sz="2199">
                <a:solidFill>
                  <a:srgbClr val="000000"/>
                </a:solidFill>
                <a:latin typeface="Aileron Bold"/>
                <a:ea typeface="Aileron Bold"/>
                <a:cs typeface="Aileron Bold"/>
                <a:sym typeface="Aileron Bold"/>
              </a:rPr>
              <a:t>Lucas, Maureen</a:t>
            </a:r>
          </a:p>
          <a:p>
            <a:pPr algn="l">
              <a:lnSpc>
                <a:spcPts val="3629"/>
              </a:lnSpc>
            </a:pPr>
            <a:r>
              <a:rPr lang="en-US" sz="2199">
                <a:solidFill>
                  <a:srgbClr val="000000"/>
                </a:solidFill>
                <a:latin typeface="Aileron Bold"/>
                <a:ea typeface="Aileron Bold"/>
                <a:cs typeface="Aileron Bold"/>
                <a:sym typeface="Aileron Bold"/>
              </a:rPr>
              <a:t>Martin, Grant</a:t>
            </a:r>
          </a:p>
          <a:p>
            <a:pPr algn="l">
              <a:lnSpc>
                <a:spcPts val="3629"/>
              </a:lnSpc>
            </a:pPr>
            <a:r>
              <a:rPr lang="en-US" sz="2199">
                <a:solidFill>
                  <a:srgbClr val="000000"/>
                </a:solidFill>
                <a:latin typeface="Aileron Bold"/>
                <a:ea typeface="Aileron Bold"/>
                <a:cs typeface="Aileron Bold"/>
                <a:sym typeface="Aileron Bold"/>
              </a:rPr>
              <a:t>Martin-Currie, Jamie</a:t>
            </a:r>
          </a:p>
          <a:p>
            <a:pPr algn="l">
              <a:lnSpc>
                <a:spcPts val="3629"/>
              </a:lnSpc>
            </a:pPr>
            <a:r>
              <a:rPr lang="en-US" sz="2199">
                <a:solidFill>
                  <a:srgbClr val="000000"/>
                </a:solidFill>
                <a:latin typeface="Aileron Bold"/>
                <a:ea typeface="Aileron Bold"/>
                <a:cs typeface="Aileron Bold"/>
                <a:sym typeface="Aileron Bold"/>
              </a:rPr>
              <a:t>Matthews, Westina</a:t>
            </a:r>
          </a:p>
          <a:p>
            <a:pPr algn="l">
              <a:lnSpc>
                <a:spcPts val="3629"/>
              </a:lnSpc>
            </a:pPr>
            <a:r>
              <a:rPr lang="en-US" sz="2199">
                <a:solidFill>
                  <a:srgbClr val="000000"/>
                </a:solidFill>
                <a:latin typeface="Aileron Bold"/>
                <a:ea typeface="Aileron Bold"/>
                <a:cs typeface="Aileron Bold"/>
                <a:sym typeface="Aileron Bold"/>
              </a:rPr>
              <a:t>McKone-Sweet, Mark</a:t>
            </a:r>
          </a:p>
          <a:p>
            <a:pPr algn="l">
              <a:lnSpc>
                <a:spcPts val="3629"/>
              </a:lnSpc>
            </a:pPr>
            <a:r>
              <a:rPr lang="en-US" sz="2199">
                <a:solidFill>
                  <a:srgbClr val="000000"/>
                </a:solidFill>
                <a:latin typeface="Aileron Bold"/>
                <a:ea typeface="Aileron Bold"/>
                <a:cs typeface="Aileron Bold"/>
                <a:sym typeface="Aileron Bold"/>
              </a:rPr>
              <a:t>Melchionna, Elizabeth</a:t>
            </a:r>
          </a:p>
          <a:p>
            <a:pPr algn="l">
              <a:lnSpc>
                <a:spcPts val="3629"/>
              </a:lnSpc>
            </a:pPr>
            <a:r>
              <a:rPr lang="en-US" sz="2199">
                <a:solidFill>
                  <a:srgbClr val="000000"/>
                </a:solidFill>
                <a:latin typeface="Aileron Bold"/>
                <a:ea typeface="Aileron Bold"/>
                <a:cs typeface="Aileron Bold"/>
                <a:sym typeface="Aileron Bold"/>
              </a:rPr>
              <a:t>Mellott, Emily</a:t>
            </a:r>
          </a:p>
          <a:p>
            <a:pPr algn="l">
              <a:lnSpc>
                <a:spcPts val="3629"/>
              </a:lnSpc>
            </a:pPr>
            <a:r>
              <a:rPr lang="en-US" sz="2199">
                <a:solidFill>
                  <a:srgbClr val="000000"/>
                </a:solidFill>
                <a:latin typeface="Aileron Bold"/>
                <a:ea typeface="Aileron Bold"/>
                <a:cs typeface="Aileron Bold"/>
                <a:sym typeface="Aileron Bold"/>
              </a:rPr>
              <a:t>Mendez, Troy</a:t>
            </a:r>
          </a:p>
          <a:p>
            <a:pPr algn="l">
              <a:lnSpc>
                <a:spcPts val="3629"/>
              </a:lnSpc>
            </a:pPr>
            <a:r>
              <a:rPr lang="en-US" sz="2199">
                <a:solidFill>
                  <a:srgbClr val="000000"/>
                </a:solidFill>
                <a:latin typeface="Aileron Bold"/>
                <a:ea typeface="Aileron Bold"/>
                <a:cs typeface="Aileron Bold"/>
                <a:sym typeface="Aileron Bold"/>
              </a:rPr>
              <a:t>Merchant, Wilmot</a:t>
            </a:r>
          </a:p>
          <a:p>
            <a:pPr algn="l">
              <a:lnSpc>
                <a:spcPts val="3321"/>
              </a:lnSpc>
            </a:pPr>
          </a:p>
          <a:p>
            <a:pPr algn="l">
              <a:lnSpc>
                <a:spcPts val="2520"/>
              </a:lnSpc>
            </a:pPr>
          </a:p>
        </p:txBody>
      </p:sp>
      <p:sp>
        <p:nvSpPr>
          <p:cNvPr name="TextBox 7" id="7"/>
          <p:cNvSpPr txBox="true"/>
          <p:nvPr/>
        </p:nvSpPr>
        <p:spPr>
          <a:xfrm rot="0">
            <a:off x="11986230" y="1314749"/>
            <a:ext cx="4025145" cy="8553450"/>
          </a:xfrm>
          <a:prstGeom prst="rect">
            <a:avLst/>
          </a:prstGeom>
        </p:spPr>
        <p:txBody>
          <a:bodyPr anchor="t" rtlCol="false" tIns="0" lIns="0" bIns="0" rIns="0">
            <a:spAutoFit/>
          </a:bodyPr>
          <a:lstStyle/>
          <a:p>
            <a:pPr algn="l">
              <a:lnSpc>
                <a:spcPts val="3629"/>
              </a:lnSpc>
            </a:pPr>
            <a:r>
              <a:rPr lang="en-US" sz="2199">
                <a:solidFill>
                  <a:srgbClr val="000000"/>
                </a:solidFill>
                <a:latin typeface="Aileron Bold"/>
                <a:ea typeface="Aileron Bold"/>
                <a:cs typeface="Aileron Bold"/>
                <a:sym typeface="Aileron Bold"/>
              </a:rPr>
              <a:t>Molly Carnes</a:t>
            </a:r>
          </a:p>
          <a:p>
            <a:pPr algn="l">
              <a:lnSpc>
                <a:spcPts val="3629"/>
              </a:lnSpc>
            </a:pPr>
            <a:r>
              <a:rPr lang="en-US" sz="2199">
                <a:solidFill>
                  <a:srgbClr val="000000"/>
                </a:solidFill>
                <a:latin typeface="Aileron Bold"/>
                <a:ea typeface="Aileron Bold"/>
                <a:cs typeface="Aileron Bold"/>
                <a:sym typeface="Aileron Bold"/>
              </a:rPr>
              <a:t>Osborne, Laura</a:t>
            </a:r>
          </a:p>
          <a:p>
            <a:pPr algn="l">
              <a:lnSpc>
                <a:spcPts val="3629"/>
              </a:lnSpc>
            </a:pPr>
            <a:r>
              <a:rPr lang="en-US" sz="2199">
                <a:solidFill>
                  <a:srgbClr val="000000"/>
                </a:solidFill>
                <a:latin typeface="Aileron Bold"/>
                <a:ea typeface="Aileron Bold"/>
                <a:cs typeface="Aileron Bold"/>
                <a:sym typeface="Aileron Bold"/>
              </a:rPr>
              <a:t>Paul, Marcea</a:t>
            </a:r>
          </a:p>
          <a:p>
            <a:pPr algn="l">
              <a:lnSpc>
                <a:spcPts val="3629"/>
              </a:lnSpc>
            </a:pPr>
            <a:r>
              <a:rPr lang="en-US" sz="2199">
                <a:solidFill>
                  <a:srgbClr val="000000"/>
                </a:solidFill>
                <a:latin typeface="Aileron Bold"/>
                <a:ea typeface="Aileron Bold"/>
                <a:cs typeface="Aileron Bold"/>
                <a:sym typeface="Aileron Bold"/>
              </a:rPr>
              <a:t>Piedfort, Mark &amp; Pam</a:t>
            </a:r>
          </a:p>
          <a:p>
            <a:pPr algn="l">
              <a:lnSpc>
                <a:spcPts val="3629"/>
              </a:lnSpc>
            </a:pPr>
            <a:r>
              <a:rPr lang="en-US" sz="2199">
                <a:solidFill>
                  <a:srgbClr val="000000"/>
                </a:solidFill>
                <a:latin typeface="Aileron Bold"/>
                <a:ea typeface="Aileron Bold"/>
                <a:cs typeface="Aileron Bold"/>
                <a:sym typeface="Aileron Bold"/>
              </a:rPr>
              <a:t>Poling, Jason</a:t>
            </a:r>
          </a:p>
          <a:p>
            <a:pPr algn="l">
              <a:lnSpc>
                <a:spcPts val="3629"/>
              </a:lnSpc>
            </a:pPr>
            <a:r>
              <a:rPr lang="en-US" sz="2199">
                <a:solidFill>
                  <a:srgbClr val="000000"/>
                </a:solidFill>
                <a:latin typeface="Aileron Bold"/>
                <a:ea typeface="Aileron Bold"/>
                <a:cs typeface="Aileron Bold"/>
                <a:sym typeface="Aileron Bold"/>
              </a:rPr>
              <a:t>Raining, Hillary</a:t>
            </a:r>
          </a:p>
          <a:p>
            <a:pPr algn="l">
              <a:lnSpc>
                <a:spcPts val="3629"/>
              </a:lnSpc>
            </a:pPr>
            <a:r>
              <a:rPr lang="en-US" sz="2199">
                <a:solidFill>
                  <a:srgbClr val="000000"/>
                </a:solidFill>
                <a:latin typeface="Aileron Bold"/>
                <a:ea typeface="Aileron Bold"/>
                <a:cs typeface="Aileron Bold"/>
                <a:sym typeface="Aileron Bold"/>
              </a:rPr>
              <a:t>Reyes, Mildred</a:t>
            </a:r>
          </a:p>
          <a:p>
            <a:pPr algn="l">
              <a:lnSpc>
                <a:spcPts val="3629"/>
              </a:lnSpc>
            </a:pPr>
            <a:r>
              <a:rPr lang="en-US" sz="2199">
                <a:solidFill>
                  <a:srgbClr val="000000"/>
                </a:solidFill>
                <a:latin typeface="Aileron Bold"/>
                <a:ea typeface="Aileron Bold"/>
                <a:cs typeface="Aileron Bold"/>
                <a:sym typeface="Aileron Bold"/>
              </a:rPr>
              <a:t>Rickel, Greg</a:t>
            </a:r>
          </a:p>
          <a:p>
            <a:pPr algn="l">
              <a:lnSpc>
                <a:spcPts val="3629"/>
              </a:lnSpc>
            </a:pPr>
            <a:r>
              <a:rPr lang="en-US" sz="2199">
                <a:solidFill>
                  <a:srgbClr val="000000"/>
                </a:solidFill>
                <a:latin typeface="Aileron Bold"/>
                <a:ea typeface="Aileron Bold"/>
                <a:cs typeface="Aileron Bold"/>
                <a:sym typeface="Aileron Bold"/>
              </a:rPr>
              <a:t>Sramek, Tom</a:t>
            </a:r>
          </a:p>
          <a:p>
            <a:pPr algn="l">
              <a:lnSpc>
                <a:spcPts val="3629"/>
              </a:lnSpc>
            </a:pPr>
            <a:r>
              <a:rPr lang="en-US" sz="2199">
                <a:solidFill>
                  <a:srgbClr val="000000"/>
                </a:solidFill>
                <a:latin typeface="Aileron Bold"/>
                <a:ea typeface="Aileron Bold"/>
                <a:cs typeface="Aileron Bold"/>
                <a:sym typeface="Aileron Bold"/>
              </a:rPr>
              <a:t>Tankersley, Rebecca</a:t>
            </a:r>
          </a:p>
          <a:p>
            <a:pPr algn="l">
              <a:lnSpc>
                <a:spcPts val="3629"/>
              </a:lnSpc>
            </a:pPr>
            <a:r>
              <a:rPr lang="en-US" sz="2199">
                <a:solidFill>
                  <a:srgbClr val="000000"/>
                </a:solidFill>
                <a:latin typeface="Aileron Bold"/>
                <a:ea typeface="Aileron Bold"/>
                <a:cs typeface="Aileron Bold"/>
                <a:sym typeface="Aileron Bold"/>
              </a:rPr>
              <a:t>Taylor, Jemonde</a:t>
            </a:r>
          </a:p>
          <a:p>
            <a:pPr algn="l">
              <a:lnSpc>
                <a:spcPts val="3629"/>
              </a:lnSpc>
            </a:pPr>
            <a:r>
              <a:rPr lang="en-US" sz="2199">
                <a:solidFill>
                  <a:srgbClr val="000000"/>
                </a:solidFill>
                <a:latin typeface="Aileron Bold"/>
                <a:ea typeface="Aileron Bold"/>
                <a:cs typeface="Aileron Bold"/>
                <a:sym typeface="Aileron Bold"/>
              </a:rPr>
              <a:t>Dephouse, Jon</a:t>
            </a:r>
          </a:p>
          <a:p>
            <a:pPr algn="l">
              <a:lnSpc>
                <a:spcPts val="3629"/>
              </a:lnSpc>
            </a:pPr>
            <a:r>
              <a:rPr lang="en-US" sz="2199">
                <a:solidFill>
                  <a:srgbClr val="000000"/>
                </a:solidFill>
                <a:latin typeface="Aileron Bold"/>
                <a:ea typeface="Aileron Bold"/>
                <a:cs typeface="Aileron Bold"/>
                <a:sym typeface="Aileron Bold"/>
              </a:rPr>
              <a:t>Roaf, Phoebe</a:t>
            </a:r>
          </a:p>
          <a:p>
            <a:pPr algn="l">
              <a:lnSpc>
                <a:spcPts val="3629"/>
              </a:lnSpc>
            </a:pPr>
            <a:r>
              <a:rPr lang="en-US" sz="2199">
                <a:solidFill>
                  <a:srgbClr val="000000"/>
                </a:solidFill>
                <a:latin typeface="Aileron Bold"/>
                <a:ea typeface="Aileron Bold"/>
                <a:cs typeface="Aileron Bold"/>
                <a:sym typeface="Aileron Bold"/>
              </a:rPr>
              <a:t>Kendrick, Russell</a:t>
            </a:r>
          </a:p>
          <a:p>
            <a:pPr algn="l">
              <a:lnSpc>
                <a:spcPts val="3629"/>
              </a:lnSpc>
            </a:pPr>
            <a:r>
              <a:rPr lang="en-US" sz="2199">
                <a:solidFill>
                  <a:srgbClr val="000000"/>
                </a:solidFill>
                <a:latin typeface="Aileron Bold"/>
                <a:ea typeface="Aileron Bold"/>
                <a:cs typeface="Aileron Bold"/>
                <a:sym typeface="Aileron Bold"/>
              </a:rPr>
              <a:t>Van Niel, Noah</a:t>
            </a:r>
          </a:p>
          <a:p>
            <a:pPr algn="l">
              <a:lnSpc>
                <a:spcPts val="3629"/>
              </a:lnSpc>
            </a:pPr>
            <a:r>
              <a:rPr lang="en-US" sz="2199">
                <a:solidFill>
                  <a:srgbClr val="000000"/>
                </a:solidFill>
                <a:latin typeface="Aileron Bold"/>
                <a:ea typeface="Aileron Bold"/>
                <a:cs typeface="Aileron Bold"/>
                <a:sym typeface="Aileron Bold"/>
              </a:rPr>
              <a:t>Veit, Rick</a:t>
            </a:r>
          </a:p>
          <a:p>
            <a:pPr algn="l">
              <a:lnSpc>
                <a:spcPts val="3629"/>
              </a:lnSpc>
            </a:pPr>
            <a:r>
              <a:rPr lang="en-US" sz="2199">
                <a:solidFill>
                  <a:srgbClr val="000000"/>
                </a:solidFill>
                <a:latin typeface="Aileron Bold"/>
                <a:ea typeface="Aileron Bold"/>
                <a:cs typeface="Aileron Bold"/>
                <a:sym typeface="Aileron Bold"/>
              </a:rPr>
              <a:t>WIlson, Jeffrey</a:t>
            </a:r>
          </a:p>
          <a:p>
            <a:pPr algn="l">
              <a:lnSpc>
                <a:spcPts val="3629"/>
              </a:lnSpc>
            </a:pPr>
            <a:r>
              <a:rPr lang="en-US" sz="2199">
                <a:solidFill>
                  <a:srgbClr val="000000"/>
                </a:solidFill>
                <a:latin typeface="Aileron Bold"/>
                <a:ea typeface="Aileron Bold"/>
                <a:cs typeface="Aileron Bold"/>
                <a:sym typeface="Aileron Bold"/>
              </a:rPr>
              <a:t>Lewis, Laurie</a:t>
            </a:r>
          </a:p>
          <a:p>
            <a:pPr algn="l">
              <a:lnSpc>
                <a:spcPts val="252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250064" y="279017"/>
            <a:ext cx="1697279" cy="1204938"/>
          </a:xfrm>
          <a:custGeom>
            <a:avLst/>
            <a:gdLst/>
            <a:ahLst/>
            <a:cxnLst/>
            <a:rect r="r" b="b" t="t" l="l"/>
            <a:pathLst>
              <a:path h="1204938" w="1697279">
                <a:moveTo>
                  <a:pt x="0" y="0"/>
                </a:moveTo>
                <a:lnTo>
                  <a:pt x="1697278" y="0"/>
                </a:lnTo>
                <a:lnTo>
                  <a:pt x="1697278" y="1204938"/>
                </a:lnTo>
                <a:lnTo>
                  <a:pt x="0" y="1204938"/>
                </a:lnTo>
                <a:lnTo>
                  <a:pt x="0" y="0"/>
                </a:lnTo>
                <a:close/>
              </a:path>
            </a:pathLst>
          </a:custGeom>
          <a:blipFill>
            <a:blip r:embed="rId2"/>
            <a:stretch>
              <a:fillRect l="0" t="0" r="0" b="0"/>
            </a:stretch>
          </a:blipFill>
        </p:spPr>
      </p:sp>
      <p:sp>
        <p:nvSpPr>
          <p:cNvPr name="TextBox 3" id="3"/>
          <p:cNvSpPr txBox="true"/>
          <p:nvPr/>
        </p:nvSpPr>
        <p:spPr>
          <a:xfrm rot="0">
            <a:off x="7246946" y="767186"/>
            <a:ext cx="3794108"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2024 Board </a:t>
            </a:r>
          </a:p>
        </p:txBody>
      </p:sp>
      <p:sp>
        <p:nvSpPr>
          <p:cNvPr name="TextBox 4" id="4"/>
          <p:cNvSpPr txBox="true"/>
          <p:nvPr/>
        </p:nvSpPr>
        <p:spPr>
          <a:xfrm rot="0">
            <a:off x="17334319" y="9286331"/>
            <a:ext cx="613023"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10</a:t>
            </a:r>
          </a:p>
        </p:txBody>
      </p:sp>
      <p:grpSp>
        <p:nvGrpSpPr>
          <p:cNvPr name="Group 5" id="5"/>
          <p:cNvGrpSpPr/>
          <p:nvPr/>
        </p:nvGrpSpPr>
        <p:grpSpPr>
          <a:xfrm rot="0">
            <a:off x="7354777" y="2740967"/>
            <a:ext cx="3298465" cy="6079067"/>
            <a:chOff x="0" y="0"/>
            <a:chExt cx="4397953" cy="8105423"/>
          </a:xfrm>
        </p:grpSpPr>
        <p:sp>
          <p:nvSpPr>
            <p:cNvPr name="Freeform 6" id="6"/>
            <p:cNvSpPr/>
            <p:nvPr/>
          </p:nvSpPr>
          <p:spPr>
            <a:xfrm flipH="false" flipV="false" rot="0">
              <a:off x="498181" y="0"/>
              <a:ext cx="3401591" cy="4790722"/>
            </a:xfrm>
            <a:custGeom>
              <a:avLst/>
              <a:gdLst/>
              <a:ahLst/>
              <a:cxnLst/>
              <a:rect r="r" b="b" t="t" l="l"/>
              <a:pathLst>
                <a:path h="4790722" w="3401591">
                  <a:moveTo>
                    <a:pt x="0" y="0"/>
                  </a:moveTo>
                  <a:lnTo>
                    <a:pt x="3401591" y="0"/>
                  </a:lnTo>
                  <a:lnTo>
                    <a:pt x="3401591" y="4790722"/>
                  </a:lnTo>
                  <a:lnTo>
                    <a:pt x="0" y="4790722"/>
                  </a:lnTo>
                  <a:lnTo>
                    <a:pt x="0" y="0"/>
                  </a:lnTo>
                  <a:close/>
                </a:path>
              </a:pathLst>
            </a:custGeom>
            <a:blipFill>
              <a:blip r:embed="rId3"/>
              <a:stretch>
                <a:fillRect l="0" t="0" r="0" b="0"/>
              </a:stretch>
            </a:blipFill>
          </p:spPr>
        </p:sp>
        <p:sp>
          <p:nvSpPr>
            <p:cNvPr name="TextBox 7" id="7"/>
            <p:cNvSpPr txBox="true"/>
            <p:nvPr/>
          </p:nvSpPr>
          <p:spPr>
            <a:xfrm rot="0">
              <a:off x="0" y="5717822"/>
              <a:ext cx="4397953" cy="2387600"/>
            </a:xfrm>
            <a:prstGeom prst="rect">
              <a:avLst/>
            </a:prstGeom>
          </p:spPr>
          <p:txBody>
            <a:bodyPr anchor="t" rtlCol="false" tIns="0" lIns="0" bIns="0" rIns="0">
              <a:spAutoFit/>
            </a:bodyPr>
            <a:lstStyle/>
            <a:p>
              <a:pPr algn="ctr">
                <a:lnSpc>
                  <a:spcPts val="2099"/>
                </a:lnSpc>
              </a:pPr>
              <a:r>
                <a:rPr lang="en-US" sz="1499" u="sng">
                  <a:solidFill>
                    <a:srgbClr val="232323"/>
                  </a:solidFill>
                  <a:latin typeface="Arimo Bold"/>
                  <a:ea typeface="Arimo Bold"/>
                  <a:cs typeface="Arimo Bold"/>
                  <a:sym typeface="Arimo Bold"/>
                </a:rPr>
                <a:t>The Rev. Kirk Berlenbach</a:t>
              </a:r>
            </a:p>
            <a:p>
              <a:pPr algn="ctr">
                <a:lnSpc>
                  <a:spcPts val="2099"/>
                </a:lnSpc>
              </a:pPr>
            </a:p>
            <a:p>
              <a:pPr algn="ctr">
                <a:lnSpc>
                  <a:spcPts val="2099"/>
                </a:lnSpc>
              </a:pPr>
              <a:r>
                <a:rPr lang="en-US" sz="1499">
                  <a:solidFill>
                    <a:srgbClr val="232323"/>
                  </a:solidFill>
                  <a:latin typeface="Arimo Bold"/>
                  <a:ea typeface="Arimo Bold"/>
                  <a:cs typeface="Arimo Bold"/>
                  <a:sym typeface="Arimo Bold"/>
                </a:rPr>
                <a:t>Secretary, GOL</a:t>
              </a:r>
            </a:p>
            <a:p>
              <a:pPr algn="ctr">
                <a:lnSpc>
                  <a:spcPts val="2099"/>
                </a:lnSpc>
              </a:pPr>
              <a:r>
                <a:rPr lang="en-US" sz="1499">
                  <a:solidFill>
                    <a:srgbClr val="232323"/>
                  </a:solidFill>
                  <a:latin typeface="Arimo Bold"/>
                  <a:ea typeface="Arimo Bold"/>
                  <a:cs typeface="Arimo Bold"/>
                  <a:sym typeface="Arimo Bold"/>
                </a:rPr>
                <a:t>Canon for Growth &amp; Development</a:t>
              </a:r>
            </a:p>
            <a:p>
              <a:pPr algn="ctr">
                <a:lnSpc>
                  <a:spcPts val="2099"/>
                </a:lnSpc>
              </a:pPr>
              <a:r>
                <a:rPr lang="en-US" sz="1499">
                  <a:solidFill>
                    <a:srgbClr val="232323"/>
                  </a:solidFill>
                  <a:latin typeface="Arimo Bold"/>
                  <a:ea typeface="Arimo Bold"/>
                  <a:cs typeface="Arimo Bold"/>
                  <a:sym typeface="Arimo Bold"/>
                </a:rPr>
                <a:t>Diocese of Pennsylvania</a:t>
              </a:r>
            </a:p>
            <a:p>
              <a:pPr algn="ctr">
                <a:lnSpc>
                  <a:spcPts val="2099"/>
                </a:lnSpc>
              </a:pPr>
              <a:r>
                <a:rPr lang="en-US" sz="1499">
                  <a:solidFill>
                    <a:srgbClr val="232323"/>
                  </a:solidFill>
                  <a:latin typeface="Arimo Bold"/>
                  <a:ea typeface="Arimo Bold"/>
                  <a:cs typeface="Arimo Bold"/>
                  <a:sym typeface="Arimo Bold"/>
                </a:rPr>
                <a:t>Norristown, PA</a:t>
              </a:r>
            </a:p>
            <a:p>
              <a:pPr algn="ctr">
                <a:lnSpc>
                  <a:spcPts val="2099"/>
                </a:lnSpc>
              </a:pPr>
            </a:p>
          </p:txBody>
        </p:sp>
      </p:grpSp>
      <p:grpSp>
        <p:nvGrpSpPr>
          <p:cNvPr name="Group 8" id="8"/>
          <p:cNvGrpSpPr/>
          <p:nvPr/>
        </p:nvGrpSpPr>
        <p:grpSpPr>
          <a:xfrm rot="0">
            <a:off x="4080515" y="2740967"/>
            <a:ext cx="3166431" cy="5821892"/>
            <a:chOff x="0" y="0"/>
            <a:chExt cx="4221908" cy="7762523"/>
          </a:xfrm>
        </p:grpSpPr>
        <p:sp>
          <p:nvSpPr>
            <p:cNvPr name="Freeform 9" id="9"/>
            <p:cNvSpPr/>
            <p:nvPr/>
          </p:nvSpPr>
          <p:spPr>
            <a:xfrm flipH="false" flipV="false" rot="0">
              <a:off x="424689" y="0"/>
              <a:ext cx="3372530" cy="4790722"/>
            </a:xfrm>
            <a:custGeom>
              <a:avLst/>
              <a:gdLst/>
              <a:ahLst/>
              <a:cxnLst/>
              <a:rect r="r" b="b" t="t" l="l"/>
              <a:pathLst>
                <a:path h="4790722" w="3372530">
                  <a:moveTo>
                    <a:pt x="0" y="0"/>
                  </a:moveTo>
                  <a:lnTo>
                    <a:pt x="3372530" y="0"/>
                  </a:lnTo>
                  <a:lnTo>
                    <a:pt x="3372530" y="4790722"/>
                  </a:lnTo>
                  <a:lnTo>
                    <a:pt x="0" y="4790722"/>
                  </a:lnTo>
                  <a:lnTo>
                    <a:pt x="0" y="0"/>
                  </a:lnTo>
                  <a:close/>
                </a:path>
              </a:pathLst>
            </a:custGeom>
            <a:blipFill>
              <a:blip r:embed="rId4"/>
              <a:stretch>
                <a:fillRect l="0" t="0" r="0" b="0"/>
              </a:stretch>
            </a:blipFill>
          </p:spPr>
        </p:sp>
        <p:sp>
          <p:nvSpPr>
            <p:cNvPr name="TextBox 10" id="10"/>
            <p:cNvSpPr txBox="true"/>
            <p:nvPr/>
          </p:nvSpPr>
          <p:spPr>
            <a:xfrm rot="0">
              <a:off x="0" y="5717822"/>
              <a:ext cx="4221908" cy="2044700"/>
            </a:xfrm>
            <a:prstGeom prst="rect">
              <a:avLst/>
            </a:prstGeom>
          </p:spPr>
          <p:txBody>
            <a:bodyPr anchor="t" rtlCol="false" tIns="0" lIns="0" bIns="0" rIns="0">
              <a:spAutoFit/>
            </a:bodyPr>
            <a:lstStyle/>
            <a:p>
              <a:pPr algn="ctr">
                <a:lnSpc>
                  <a:spcPts val="2099"/>
                </a:lnSpc>
              </a:pPr>
              <a:r>
                <a:rPr lang="en-US" sz="1499" u="sng">
                  <a:solidFill>
                    <a:srgbClr val="232323"/>
                  </a:solidFill>
                  <a:latin typeface="Arimo Bold"/>
                  <a:ea typeface="Arimo Bold"/>
                  <a:cs typeface="Arimo Bold"/>
                  <a:sym typeface="Arimo Bold"/>
                </a:rPr>
                <a:t>The Rev. Robert Jemonde Taylor</a:t>
              </a:r>
            </a:p>
            <a:p>
              <a:pPr algn="ctr">
                <a:lnSpc>
                  <a:spcPts val="2099"/>
                </a:lnSpc>
              </a:pPr>
            </a:p>
            <a:p>
              <a:pPr algn="ctr">
                <a:lnSpc>
                  <a:spcPts val="2099"/>
                </a:lnSpc>
              </a:pPr>
              <a:r>
                <a:rPr lang="en-US" sz="1499">
                  <a:solidFill>
                    <a:srgbClr val="232323"/>
                  </a:solidFill>
                  <a:latin typeface="Arimo Bold"/>
                  <a:ea typeface="Arimo Bold"/>
                  <a:cs typeface="Arimo Bold"/>
                  <a:sym typeface="Arimo Bold"/>
                </a:rPr>
                <a:t>Treasurer, GOL</a:t>
              </a:r>
            </a:p>
            <a:p>
              <a:pPr algn="ctr">
                <a:lnSpc>
                  <a:spcPts val="2099"/>
                </a:lnSpc>
              </a:pPr>
              <a:r>
                <a:rPr lang="en-US" sz="1499">
                  <a:solidFill>
                    <a:srgbClr val="232323"/>
                  </a:solidFill>
                  <a:latin typeface="Arimo Bold"/>
                  <a:ea typeface="Arimo Bold"/>
                  <a:cs typeface="Arimo Bold"/>
                  <a:sym typeface="Arimo Bold"/>
                </a:rPr>
                <a:t>St. Ambrose Episcopal Church, Raleigh, NC</a:t>
              </a:r>
            </a:p>
            <a:p>
              <a:pPr algn="ctr">
                <a:lnSpc>
                  <a:spcPts val="2099"/>
                </a:lnSpc>
              </a:pPr>
            </a:p>
          </p:txBody>
        </p:sp>
      </p:grpSp>
      <p:grpSp>
        <p:nvGrpSpPr>
          <p:cNvPr name="Group 11" id="11"/>
          <p:cNvGrpSpPr/>
          <p:nvPr/>
        </p:nvGrpSpPr>
        <p:grpSpPr>
          <a:xfrm rot="0">
            <a:off x="751089" y="2740967"/>
            <a:ext cx="2698223" cy="5611654"/>
            <a:chOff x="0" y="0"/>
            <a:chExt cx="3597631" cy="7482206"/>
          </a:xfrm>
        </p:grpSpPr>
        <p:sp>
          <p:nvSpPr>
            <p:cNvPr name="Freeform 12" id="12"/>
            <p:cNvSpPr/>
            <p:nvPr/>
          </p:nvSpPr>
          <p:spPr>
            <a:xfrm flipH="false" flipV="false" rot="0">
              <a:off x="0" y="0"/>
              <a:ext cx="3597631" cy="4790722"/>
            </a:xfrm>
            <a:custGeom>
              <a:avLst/>
              <a:gdLst/>
              <a:ahLst/>
              <a:cxnLst/>
              <a:rect r="r" b="b" t="t" l="l"/>
              <a:pathLst>
                <a:path h="4790722" w="3597631">
                  <a:moveTo>
                    <a:pt x="0" y="0"/>
                  </a:moveTo>
                  <a:lnTo>
                    <a:pt x="3597631" y="0"/>
                  </a:lnTo>
                  <a:lnTo>
                    <a:pt x="3597631" y="4790722"/>
                  </a:lnTo>
                  <a:lnTo>
                    <a:pt x="0" y="4790722"/>
                  </a:lnTo>
                  <a:lnTo>
                    <a:pt x="0" y="0"/>
                  </a:lnTo>
                  <a:close/>
                </a:path>
              </a:pathLst>
            </a:custGeom>
            <a:blipFill>
              <a:blip r:embed="rId5"/>
              <a:stretch>
                <a:fillRect l="0" t="0" r="0" b="0"/>
              </a:stretch>
            </a:blipFill>
          </p:spPr>
        </p:sp>
        <p:sp>
          <p:nvSpPr>
            <p:cNvPr name="TextBox 13" id="13"/>
            <p:cNvSpPr txBox="true"/>
            <p:nvPr/>
          </p:nvSpPr>
          <p:spPr>
            <a:xfrm rot="0">
              <a:off x="210720" y="5708297"/>
              <a:ext cx="3176191" cy="1773909"/>
            </a:xfrm>
            <a:prstGeom prst="rect">
              <a:avLst/>
            </a:prstGeom>
          </p:spPr>
          <p:txBody>
            <a:bodyPr anchor="t" rtlCol="false" tIns="0" lIns="0" bIns="0" rIns="0">
              <a:spAutoFit/>
            </a:bodyPr>
            <a:lstStyle/>
            <a:p>
              <a:pPr algn="ctr">
                <a:lnSpc>
                  <a:spcPts val="2137"/>
                </a:lnSpc>
                <a:spcBef>
                  <a:spcPct val="0"/>
                </a:spcBef>
              </a:pPr>
              <a:r>
                <a:rPr lang="en-US" sz="1527" u="sng">
                  <a:solidFill>
                    <a:srgbClr val="000000"/>
                  </a:solidFill>
                  <a:latin typeface="Arimo Bold"/>
                  <a:ea typeface="Arimo Bold"/>
                  <a:cs typeface="Arimo Bold"/>
                  <a:sym typeface="Arimo Bold"/>
                </a:rPr>
                <a:t>The Rev. Emily A. Mellott</a:t>
              </a:r>
            </a:p>
            <a:p>
              <a:pPr algn="ctr">
                <a:lnSpc>
                  <a:spcPts val="2137"/>
                </a:lnSpc>
                <a:spcBef>
                  <a:spcPct val="0"/>
                </a:spcBef>
              </a:pPr>
            </a:p>
            <a:p>
              <a:pPr algn="ctr">
                <a:lnSpc>
                  <a:spcPts val="2137"/>
                </a:lnSpc>
                <a:spcBef>
                  <a:spcPct val="0"/>
                </a:spcBef>
              </a:pPr>
              <a:r>
                <a:rPr lang="en-US" sz="1527">
                  <a:solidFill>
                    <a:srgbClr val="000000"/>
                  </a:solidFill>
                  <a:latin typeface="Arimo Bold"/>
                  <a:ea typeface="Arimo Bold"/>
                  <a:cs typeface="Arimo Bold"/>
                  <a:sym typeface="Arimo Bold"/>
                </a:rPr>
                <a:t>Board Chair, GOL</a:t>
              </a:r>
            </a:p>
            <a:p>
              <a:pPr algn="ctr">
                <a:lnSpc>
                  <a:spcPts val="2137"/>
                </a:lnSpc>
                <a:spcBef>
                  <a:spcPct val="0"/>
                </a:spcBef>
              </a:pPr>
              <a:r>
                <a:rPr lang="en-US" sz="1527">
                  <a:solidFill>
                    <a:srgbClr val="000000"/>
                  </a:solidFill>
                  <a:latin typeface="Arimo Bold"/>
                  <a:ea typeface="Arimo Bold"/>
                  <a:cs typeface="Arimo Bold"/>
                  <a:sym typeface="Arimo Bold"/>
                </a:rPr>
                <a:t>Rector, Trinity Episcopal Church, Moorestown, NJ</a:t>
              </a:r>
            </a:p>
          </p:txBody>
        </p:sp>
      </p:grpSp>
      <p:grpSp>
        <p:nvGrpSpPr>
          <p:cNvPr name="Group 14" id="14"/>
          <p:cNvGrpSpPr/>
          <p:nvPr/>
        </p:nvGrpSpPr>
        <p:grpSpPr>
          <a:xfrm rot="0">
            <a:off x="11041054" y="2740967"/>
            <a:ext cx="2622341" cy="5950479"/>
            <a:chOff x="0" y="0"/>
            <a:chExt cx="3496455" cy="7933973"/>
          </a:xfrm>
        </p:grpSpPr>
        <p:sp>
          <p:nvSpPr>
            <p:cNvPr name="Freeform 15" id="15"/>
            <p:cNvSpPr/>
            <p:nvPr/>
          </p:nvSpPr>
          <p:spPr>
            <a:xfrm flipH="false" flipV="false" rot="0">
              <a:off x="0" y="0"/>
              <a:ext cx="3496455" cy="4790722"/>
            </a:xfrm>
            <a:custGeom>
              <a:avLst/>
              <a:gdLst/>
              <a:ahLst/>
              <a:cxnLst/>
              <a:rect r="r" b="b" t="t" l="l"/>
              <a:pathLst>
                <a:path h="4790722" w="3496455">
                  <a:moveTo>
                    <a:pt x="0" y="0"/>
                  </a:moveTo>
                  <a:lnTo>
                    <a:pt x="3496455" y="0"/>
                  </a:lnTo>
                  <a:lnTo>
                    <a:pt x="3496455" y="4790722"/>
                  </a:lnTo>
                  <a:lnTo>
                    <a:pt x="0" y="4790722"/>
                  </a:lnTo>
                  <a:lnTo>
                    <a:pt x="0" y="0"/>
                  </a:lnTo>
                  <a:close/>
                </a:path>
              </a:pathLst>
            </a:custGeom>
            <a:blipFill>
              <a:blip r:embed="rId6"/>
              <a:stretch>
                <a:fillRect l="0" t="0" r="0" b="0"/>
              </a:stretch>
            </a:blipFill>
          </p:spPr>
        </p:sp>
        <p:sp>
          <p:nvSpPr>
            <p:cNvPr name="TextBox 16" id="16"/>
            <p:cNvSpPr txBox="true"/>
            <p:nvPr/>
          </p:nvSpPr>
          <p:spPr>
            <a:xfrm rot="0">
              <a:off x="136160" y="5546372"/>
              <a:ext cx="3224135" cy="2387600"/>
            </a:xfrm>
            <a:prstGeom prst="rect">
              <a:avLst/>
            </a:prstGeom>
          </p:spPr>
          <p:txBody>
            <a:bodyPr anchor="t" rtlCol="false" tIns="0" lIns="0" bIns="0" rIns="0">
              <a:spAutoFit/>
            </a:bodyPr>
            <a:lstStyle/>
            <a:p>
              <a:pPr algn="ctr">
                <a:lnSpc>
                  <a:spcPts val="2099"/>
                </a:lnSpc>
              </a:pPr>
              <a:r>
                <a:rPr lang="en-US" sz="1499" u="sng">
                  <a:solidFill>
                    <a:srgbClr val="232323"/>
                  </a:solidFill>
                  <a:latin typeface="Arimo Bold"/>
                  <a:ea typeface="Arimo Bold"/>
                  <a:cs typeface="Arimo Bold"/>
                  <a:sym typeface="Arimo Bold"/>
                </a:rPr>
                <a:t>Dr. Scott Bader-Saye</a:t>
              </a:r>
            </a:p>
            <a:p>
              <a:pPr algn="ctr">
                <a:lnSpc>
                  <a:spcPts val="2099"/>
                </a:lnSpc>
              </a:pPr>
            </a:p>
            <a:p>
              <a:pPr algn="ctr">
                <a:lnSpc>
                  <a:spcPts val="2099"/>
                </a:lnSpc>
              </a:pPr>
              <a:r>
                <a:rPr lang="en-US" sz="1499">
                  <a:solidFill>
                    <a:srgbClr val="232323"/>
                  </a:solidFill>
                  <a:latin typeface="Arimo Bold"/>
                  <a:ea typeface="Arimo Bold"/>
                  <a:cs typeface="Arimo Bold"/>
                  <a:sym typeface="Arimo Bold"/>
                </a:rPr>
                <a:t>Academic Dean</a:t>
              </a:r>
            </a:p>
            <a:p>
              <a:pPr algn="ctr">
                <a:lnSpc>
                  <a:spcPts val="2099"/>
                </a:lnSpc>
              </a:pPr>
              <a:r>
                <a:rPr lang="en-US" sz="1499">
                  <a:solidFill>
                    <a:srgbClr val="232323"/>
                  </a:solidFill>
                  <a:latin typeface="Arimo Bold"/>
                  <a:ea typeface="Arimo Bold"/>
                  <a:cs typeface="Arimo Bold"/>
                  <a:sym typeface="Arimo Bold"/>
                </a:rPr>
                <a:t>Seminary of the Southwest</a:t>
              </a:r>
            </a:p>
            <a:p>
              <a:pPr algn="ctr">
                <a:lnSpc>
                  <a:spcPts val="2099"/>
                </a:lnSpc>
              </a:pPr>
              <a:r>
                <a:rPr lang="en-US" sz="1499">
                  <a:solidFill>
                    <a:srgbClr val="232323"/>
                  </a:solidFill>
                  <a:latin typeface="Arimo Bold"/>
                  <a:ea typeface="Arimo Bold"/>
                  <a:cs typeface="Arimo Bold"/>
                  <a:sym typeface="Arimo Bold"/>
                </a:rPr>
                <a:t>Austin, TX</a:t>
              </a:r>
            </a:p>
            <a:p>
              <a:pPr algn="ctr">
                <a:lnSpc>
                  <a:spcPts val="2099"/>
                </a:lnSpc>
              </a:pPr>
            </a:p>
          </p:txBody>
        </p:sp>
      </p:grpSp>
      <p:grpSp>
        <p:nvGrpSpPr>
          <p:cNvPr name="Group 17" id="17"/>
          <p:cNvGrpSpPr/>
          <p:nvPr/>
        </p:nvGrpSpPr>
        <p:grpSpPr>
          <a:xfrm rot="0">
            <a:off x="14292045" y="2740967"/>
            <a:ext cx="2639792" cy="6066071"/>
            <a:chOff x="0" y="0"/>
            <a:chExt cx="3519722" cy="8088095"/>
          </a:xfrm>
        </p:grpSpPr>
        <p:sp>
          <p:nvSpPr>
            <p:cNvPr name="Freeform 18" id="18"/>
            <p:cNvSpPr/>
            <p:nvPr/>
          </p:nvSpPr>
          <p:spPr>
            <a:xfrm flipH="false" flipV="false" rot="0">
              <a:off x="0" y="0"/>
              <a:ext cx="3519722" cy="4756067"/>
            </a:xfrm>
            <a:custGeom>
              <a:avLst/>
              <a:gdLst/>
              <a:ahLst/>
              <a:cxnLst/>
              <a:rect r="r" b="b" t="t" l="l"/>
              <a:pathLst>
                <a:path h="4756067" w="3519722">
                  <a:moveTo>
                    <a:pt x="0" y="0"/>
                  </a:moveTo>
                  <a:lnTo>
                    <a:pt x="3519722" y="0"/>
                  </a:lnTo>
                  <a:lnTo>
                    <a:pt x="3519722" y="4756067"/>
                  </a:lnTo>
                  <a:lnTo>
                    <a:pt x="0" y="4756067"/>
                  </a:lnTo>
                  <a:lnTo>
                    <a:pt x="0" y="0"/>
                  </a:lnTo>
                  <a:close/>
                </a:path>
              </a:pathLst>
            </a:custGeom>
            <a:blipFill>
              <a:blip r:embed="rId7"/>
              <a:stretch>
                <a:fillRect l="0" t="0" r="-1361" b="-5540"/>
              </a:stretch>
            </a:blipFill>
          </p:spPr>
        </p:sp>
        <p:sp>
          <p:nvSpPr>
            <p:cNvPr name="TextBox 19" id="19"/>
            <p:cNvSpPr txBox="true"/>
            <p:nvPr/>
          </p:nvSpPr>
          <p:spPr>
            <a:xfrm rot="0">
              <a:off x="21006" y="5700495"/>
              <a:ext cx="3477711" cy="2387600"/>
            </a:xfrm>
            <a:prstGeom prst="rect">
              <a:avLst/>
            </a:prstGeom>
          </p:spPr>
          <p:txBody>
            <a:bodyPr anchor="t" rtlCol="false" tIns="0" lIns="0" bIns="0" rIns="0">
              <a:spAutoFit/>
            </a:bodyPr>
            <a:lstStyle/>
            <a:p>
              <a:pPr algn="ctr">
                <a:lnSpc>
                  <a:spcPts val="2099"/>
                </a:lnSpc>
              </a:pPr>
              <a:r>
                <a:rPr lang="en-US" sz="1499" u="sng">
                  <a:solidFill>
                    <a:srgbClr val="232323"/>
                  </a:solidFill>
                  <a:latin typeface="Arimo Bold"/>
                  <a:ea typeface="Arimo Bold"/>
                  <a:cs typeface="Arimo Bold"/>
                  <a:sym typeface="Arimo Bold"/>
                </a:rPr>
                <a:t>The Rev. Ronald C. Byrd, Sr.</a:t>
              </a:r>
            </a:p>
            <a:p>
              <a:pPr algn="ctr">
                <a:lnSpc>
                  <a:spcPts val="2099"/>
                </a:lnSpc>
              </a:pPr>
            </a:p>
            <a:p>
              <a:pPr algn="ctr">
                <a:lnSpc>
                  <a:spcPts val="2099"/>
                </a:lnSpc>
              </a:pPr>
              <a:r>
                <a:rPr lang="en-US" sz="1499">
                  <a:solidFill>
                    <a:srgbClr val="232323"/>
                  </a:solidFill>
                  <a:latin typeface="Arimo Bold"/>
                  <a:ea typeface="Arimo Bold"/>
                  <a:cs typeface="Arimo Bold"/>
                  <a:sym typeface="Arimo Bold"/>
                </a:rPr>
                <a:t>Missioner for African Descent Ministries</a:t>
              </a:r>
            </a:p>
            <a:p>
              <a:pPr algn="ctr">
                <a:lnSpc>
                  <a:spcPts val="2099"/>
                </a:lnSpc>
              </a:pPr>
              <a:r>
                <a:rPr lang="en-US" sz="1499">
                  <a:solidFill>
                    <a:srgbClr val="232323"/>
                  </a:solidFill>
                  <a:latin typeface="Arimo Bold"/>
                  <a:ea typeface="Arimo Bold"/>
                  <a:cs typeface="Arimo Bold"/>
                  <a:sym typeface="Arimo Bold"/>
                </a:rPr>
                <a:t>The Presiding Bishop’s Staff</a:t>
              </a:r>
            </a:p>
            <a:p>
              <a:pPr algn="ctr">
                <a:lnSpc>
                  <a:spcPts val="2099"/>
                </a:lnSpc>
              </a:pPr>
              <a:r>
                <a:rPr lang="en-US" sz="1499">
                  <a:solidFill>
                    <a:srgbClr val="232323"/>
                  </a:solidFill>
                  <a:latin typeface="Arimo Bold"/>
                  <a:ea typeface="Arimo Bold"/>
                  <a:cs typeface="Arimo Bold"/>
                  <a:sym typeface="Arimo Bold"/>
                </a:rPr>
                <a:t>New York, NY</a:t>
              </a:r>
            </a:p>
            <a:p>
              <a:pPr algn="ctr">
                <a:lnSpc>
                  <a:spcPts val="2099"/>
                </a:lnSpc>
              </a:pP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250064" y="279017"/>
            <a:ext cx="1697279" cy="1204938"/>
          </a:xfrm>
          <a:custGeom>
            <a:avLst/>
            <a:gdLst/>
            <a:ahLst/>
            <a:cxnLst/>
            <a:rect r="r" b="b" t="t" l="l"/>
            <a:pathLst>
              <a:path h="1204938" w="1697279">
                <a:moveTo>
                  <a:pt x="0" y="0"/>
                </a:moveTo>
                <a:lnTo>
                  <a:pt x="1697278" y="0"/>
                </a:lnTo>
                <a:lnTo>
                  <a:pt x="1697278" y="1204938"/>
                </a:lnTo>
                <a:lnTo>
                  <a:pt x="0" y="1204938"/>
                </a:lnTo>
                <a:lnTo>
                  <a:pt x="0" y="0"/>
                </a:lnTo>
                <a:close/>
              </a:path>
            </a:pathLst>
          </a:custGeom>
          <a:blipFill>
            <a:blip r:embed="rId2"/>
            <a:stretch>
              <a:fillRect l="0" t="0" r="0" b="0"/>
            </a:stretch>
          </a:blipFill>
        </p:spPr>
      </p:sp>
      <p:sp>
        <p:nvSpPr>
          <p:cNvPr name="TextBox 3" id="3"/>
          <p:cNvSpPr txBox="true"/>
          <p:nvPr/>
        </p:nvSpPr>
        <p:spPr>
          <a:xfrm rot="0">
            <a:off x="7246946" y="1010880"/>
            <a:ext cx="3794108"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2024 Board </a:t>
            </a:r>
          </a:p>
        </p:txBody>
      </p:sp>
      <p:sp>
        <p:nvSpPr>
          <p:cNvPr name="TextBox 4" id="4"/>
          <p:cNvSpPr txBox="true"/>
          <p:nvPr/>
        </p:nvSpPr>
        <p:spPr>
          <a:xfrm rot="0">
            <a:off x="17334319" y="9286331"/>
            <a:ext cx="613023"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10</a:t>
            </a:r>
          </a:p>
        </p:txBody>
      </p:sp>
      <p:grpSp>
        <p:nvGrpSpPr>
          <p:cNvPr name="Group 5" id="5"/>
          <p:cNvGrpSpPr/>
          <p:nvPr/>
        </p:nvGrpSpPr>
        <p:grpSpPr>
          <a:xfrm rot="0">
            <a:off x="8120896" y="2366816"/>
            <a:ext cx="2644611" cy="5338226"/>
            <a:chOff x="0" y="0"/>
            <a:chExt cx="3526147" cy="7117635"/>
          </a:xfrm>
        </p:grpSpPr>
        <p:sp>
          <p:nvSpPr>
            <p:cNvPr name="Freeform 6" id="6"/>
            <p:cNvSpPr/>
            <p:nvPr/>
          </p:nvSpPr>
          <p:spPr>
            <a:xfrm flipH="false" flipV="false" rot="0">
              <a:off x="0" y="0"/>
              <a:ext cx="3526147" cy="4407684"/>
            </a:xfrm>
            <a:custGeom>
              <a:avLst/>
              <a:gdLst/>
              <a:ahLst/>
              <a:cxnLst/>
              <a:rect r="r" b="b" t="t" l="l"/>
              <a:pathLst>
                <a:path h="4407684" w="3526147">
                  <a:moveTo>
                    <a:pt x="0" y="0"/>
                  </a:moveTo>
                  <a:lnTo>
                    <a:pt x="3526147" y="0"/>
                  </a:lnTo>
                  <a:lnTo>
                    <a:pt x="3526147" y="4407684"/>
                  </a:lnTo>
                  <a:lnTo>
                    <a:pt x="0" y="4407684"/>
                  </a:lnTo>
                  <a:lnTo>
                    <a:pt x="0" y="0"/>
                  </a:lnTo>
                  <a:close/>
                </a:path>
              </a:pathLst>
            </a:custGeom>
            <a:blipFill>
              <a:blip r:embed="rId3"/>
              <a:stretch>
                <a:fillRect l="0" t="-1449" r="-410" b="-8523"/>
              </a:stretch>
            </a:blipFill>
          </p:spPr>
        </p:sp>
        <p:sp>
          <p:nvSpPr>
            <p:cNvPr name="TextBox 7" id="7"/>
            <p:cNvSpPr txBox="true"/>
            <p:nvPr/>
          </p:nvSpPr>
          <p:spPr>
            <a:xfrm rot="0">
              <a:off x="151006" y="5343826"/>
              <a:ext cx="3224135" cy="1773809"/>
            </a:xfrm>
            <a:prstGeom prst="rect">
              <a:avLst/>
            </a:prstGeom>
          </p:spPr>
          <p:txBody>
            <a:bodyPr anchor="t" rtlCol="false" tIns="0" lIns="0" bIns="0" rIns="0">
              <a:spAutoFit/>
            </a:bodyPr>
            <a:lstStyle/>
            <a:p>
              <a:pPr algn="ctr">
                <a:lnSpc>
                  <a:spcPts val="2142"/>
                </a:lnSpc>
              </a:pPr>
              <a:r>
                <a:rPr lang="en-US" sz="1530" u="sng">
                  <a:solidFill>
                    <a:srgbClr val="232323"/>
                  </a:solidFill>
                  <a:latin typeface="Arimo Bold"/>
                  <a:ea typeface="Arimo Bold"/>
                  <a:cs typeface="Arimo Bold"/>
                  <a:sym typeface="Arimo Bold"/>
                </a:rPr>
                <a:t>The Rev. Yein Kim</a:t>
              </a:r>
            </a:p>
            <a:p>
              <a:pPr algn="ctr">
                <a:lnSpc>
                  <a:spcPts val="2142"/>
                </a:lnSpc>
              </a:pPr>
            </a:p>
            <a:p>
              <a:pPr algn="ctr">
                <a:lnSpc>
                  <a:spcPts val="2142"/>
                </a:lnSpc>
              </a:pPr>
              <a:r>
                <a:rPr lang="en-US" sz="1530">
                  <a:solidFill>
                    <a:srgbClr val="232323"/>
                  </a:solidFill>
                  <a:latin typeface="Arimo Bold"/>
                  <a:ea typeface="Arimo Bold"/>
                  <a:cs typeface="Arimo Bold"/>
                  <a:sym typeface="Arimo Bold"/>
                </a:rPr>
                <a:t>Priest for Congregational Life, Trinity Wall Street, New York City, NY</a:t>
              </a:r>
            </a:p>
          </p:txBody>
        </p:sp>
      </p:grpSp>
      <p:grpSp>
        <p:nvGrpSpPr>
          <p:cNvPr name="Group 8" id="8"/>
          <p:cNvGrpSpPr/>
          <p:nvPr/>
        </p:nvGrpSpPr>
        <p:grpSpPr>
          <a:xfrm rot="0">
            <a:off x="4409121" y="2366816"/>
            <a:ext cx="3007410" cy="5604926"/>
            <a:chOff x="0" y="0"/>
            <a:chExt cx="4009880" cy="7473235"/>
          </a:xfrm>
        </p:grpSpPr>
        <p:sp>
          <p:nvSpPr>
            <p:cNvPr name="Freeform 9" id="9"/>
            <p:cNvSpPr/>
            <p:nvPr/>
          </p:nvSpPr>
          <p:spPr>
            <a:xfrm flipH="false" flipV="false" rot="0">
              <a:off x="241866" y="0"/>
              <a:ext cx="3526147" cy="4407684"/>
            </a:xfrm>
            <a:custGeom>
              <a:avLst/>
              <a:gdLst/>
              <a:ahLst/>
              <a:cxnLst/>
              <a:rect r="r" b="b" t="t" l="l"/>
              <a:pathLst>
                <a:path h="4407684" w="3526147">
                  <a:moveTo>
                    <a:pt x="0" y="0"/>
                  </a:moveTo>
                  <a:lnTo>
                    <a:pt x="3526148" y="0"/>
                  </a:lnTo>
                  <a:lnTo>
                    <a:pt x="3526148" y="4407684"/>
                  </a:lnTo>
                  <a:lnTo>
                    <a:pt x="0" y="4407684"/>
                  </a:lnTo>
                  <a:lnTo>
                    <a:pt x="0" y="0"/>
                  </a:lnTo>
                  <a:close/>
                </a:path>
              </a:pathLst>
            </a:custGeom>
            <a:blipFill>
              <a:blip r:embed="rId4"/>
              <a:stretch>
                <a:fillRect l="-8833" t="0" r="-8397" b="-763"/>
              </a:stretch>
            </a:blipFill>
            <a:ln cap="rnd">
              <a:noFill/>
              <a:prstDash val="solid"/>
              <a:round/>
            </a:ln>
          </p:spPr>
        </p:sp>
        <p:sp>
          <p:nvSpPr>
            <p:cNvPr name="TextBox 10" id="10"/>
            <p:cNvSpPr txBox="true"/>
            <p:nvPr/>
          </p:nvSpPr>
          <p:spPr>
            <a:xfrm rot="0">
              <a:off x="0" y="5343826"/>
              <a:ext cx="4009880" cy="2129409"/>
            </a:xfrm>
            <a:prstGeom prst="rect">
              <a:avLst/>
            </a:prstGeom>
          </p:spPr>
          <p:txBody>
            <a:bodyPr anchor="t" rtlCol="false" tIns="0" lIns="0" bIns="0" rIns="0">
              <a:spAutoFit/>
            </a:bodyPr>
            <a:lstStyle/>
            <a:p>
              <a:pPr algn="ctr">
                <a:lnSpc>
                  <a:spcPts val="2142"/>
                </a:lnSpc>
              </a:pPr>
              <a:r>
                <a:rPr lang="en-US" sz="1530" u="sng">
                  <a:solidFill>
                    <a:srgbClr val="232323"/>
                  </a:solidFill>
                  <a:latin typeface="Arimo Bold"/>
                  <a:ea typeface="Arimo Bold"/>
                  <a:cs typeface="Arimo Bold"/>
                  <a:sym typeface="Arimo Bold"/>
                </a:rPr>
                <a:t>Ms. Alisa Kelly</a:t>
              </a:r>
            </a:p>
            <a:p>
              <a:pPr algn="ctr">
                <a:lnSpc>
                  <a:spcPts val="2142"/>
                </a:lnSpc>
              </a:pPr>
            </a:p>
            <a:p>
              <a:pPr algn="ctr">
                <a:lnSpc>
                  <a:spcPts val="2142"/>
                </a:lnSpc>
              </a:pPr>
              <a:r>
                <a:rPr lang="en-US" sz="1530">
                  <a:solidFill>
                    <a:srgbClr val="232323"/>
                  </a:solidFill>
                  <a:latin typeface="Arimo Bold"/>
                  <a:ea typeface="Arimo Bold"/>
                  <a:cs typeface="Arimo Bold"/>
                  <a:sym typeface="Arimo Bold"/>
                </a:rPr>
                <a:t>Canon of Finance &amp; Administration, Diocese of West Tennessee, Memphis, TN  </a:t>
              </a:r>
            </a:p>
            <a:p>
              <a:pPr algn="ctr">
                <a:lnSpc>
                  <a:spcPts val="2142"/>
                </a:lnSpc>
              </a:pPr>
            </a:p>
          </p:txBody>
        </p:sp>
      </p:grpSp>
      <p:grpSp>
        <p:nvGrpSpPr>
          <p:cNvPr name="Group 11" id="11"/>
          <p:cNvGrpSpPr/>
          <p:nvPr/>
        </p:nvGrpSpPr>
        <p:grpSpPr>
          <a:xfrm rot="0">
            <a:off x="495645" y="2366816"/>
            <a:ext cx="3209112" cy="5071526"/>
            <a:chOff x="0" y="0"/>
            <a:chExt cx="4278816" cy="6762035"/>
          </a:xfrm>
        </p:grpSpPr>
        <p:sp>
          <p:nvSpPr>
            <p:cNvPr name="Freeform 12" id="12"/>
            <p:cNvSpPr/>
            <p:nvPr/>
          </p:nvSpPr>
          <p:spPr>
            <a:xfrm flipH="false" flipV="false" rot="0">
              <a:off x="374551" y="0"/>
              <a:ext cx="3529714" cy="4412143"/>
            </a:xfrm>
            <a:custGeom>
              <a:avLst/>
              <a:gdLst/>
              <a:ahLst/>
              <a:cxnLst/>
              <a:rect r="r" b="b" t="t" l="l"/>
              <a:pathLst>
                <a:path h="4412143" w="3529714">
                  <a:moveTo>
                    <a:pt x="0" y="0"/>
                  </a:moveTo>
                  <a:lnTo>
                    <a:pt x="3529714" y="0"/>
                  </a:lnTo>
                  <a:lnTo>
                    <a:pt x="3529714" y="4412143"/>
                  </a:lnTo>
                  <a:lnTo>
                    <a:pt x="0" y="4412143"/>
                  </a:lnTo>
                  <a:lnTo>
                    <a:pt x="0" y="0"/>
                  </a:lnTo>
                  <a:close/>
                </a:path>
              </a:pathLst>
            </a:custGeom>
            <a:blipFill>
              <a:blip r:embed="rId5"/>
              <a:stretch>
                <a:fillRect l="-14728" t="0" r="-12544" b="0"/>
              </a:stretch>
            </a:blipFill>
          </p:spPr>
        </p:sp>
        <p:sp>
          <p:nvSpPr>
            <p:cNvPr name="TextBox 13" id="13"/>
            <p:cNvSpPr txBox="true"/>
            <p:nvPr/>
          </p:nvSpPr>
          <p:spPr>
            <a:xfrm rot="0">
              <a:off x="0" y="5343826"/>
              <a:ext cx="4278816" cy="1418209"/>
            </a:xfrm>
            <a:prstGeom prst="rect">
              <a:avLst/>
            </a:prstGeom>
          </p:spPr>
          <p:txBody>
            <a:bodyPr anchor="t" rtlCol="false" tIns="0" lIns="0" bIns="0" rIns="0">
              <a:spAutoFit/>
            </a:bodyPr>
            <a:lstStyle/>
            <a:p>
              <a:pPr algn="ctr" marL="0" indent="0" lvl="0">
                <a:lnSpc>
                  <a:spcPts val="2142"/>
                </a:lnSpc>
                <a:spcBef>
                  <a:spcPct val="0"/>
                </a:spcBef>
              </a:pPr>
              <a:r>
                <a:rPr lang="en-US" sz="1530" strike="noStrike" u="sng">
                  <a:solidFill>
                    <a:srgbClr val="000000"/>
                  </a:solidFill>
                  <a:latin typeface="Arimo Bold"/>
                  <a:ea typeface="Arimo Bold"/>
                  <a:cs typeface="Arimo Bold"/>
                  <a:sym typeface="Arimo Bold"/>
                </a:rPr>
                <a:t>The Rev. Canon Michael Horvath</a:t>
              </a:r>
            </a:p>
            <a:p>
              <a:pPr algn="ctr" marL="0" indent="0" lvl="0">
                <a:lnSpc>
                  <a:spcPts val="2142"/>
                </a:lnSpc>
                <a:spcBef>
                  <a:spcPct val="0"/>
                </a:spcBef>
              </a:pPr>
            </a:p>
            <a:p>
              <a:pPr algn="ctr" marL="0" indent="0" lvl="0">
                <a:lnSpc>
                  <a:spcPts val="2142"/>
                </a:lnSpc>
                <a:spcBef>
                  <a:spcPct val="0"/>
                </a:spcBef>
              </a:pPr>
              <a:r>
                <a:rPr lang="en-US" sz="1530" strike="noStrike">
                  <a:solidFill>
                    <a:srgbClr val="000000"/>
                  </a:solidFill>
                  <a:latin typeface="Arimo Bold"/>
                  <a:ea typeface="Arimo Bold"/>
                  <a:cs typeface="Arimo Bold"/>
                  <a:sym typeface="Arimo Bold"/>
                </a:rPr>
                <a:t>Rector, St. Michael’s Episcopal Church, Bristol, RI </a:t>
              </a:r>
            </a:p>
          </p:txBody>
        </p:sp>
      </p:grpSp>
      <p:sp>
        <p:nvSpPr>
          <p:cNvPr name="Freeform 14" id="14"/>
          <p:cNvSpPr/>
          <p:nvPr/>
        </p:nvSpPr>
        <p:spPr>
          <a:xfrm flipH="false" flipV="false" rot="0">
            <a:off x="11512220" y="2366816"/>
            <a:ext cx="2644611" cy="3305763"/>
          </a:xfrm>
          <a:custGeom>
            <a:avLst/>
            <a:gdLst/>
            <a:ahLst/>
            <a:cxnLst/>
            <a:rect r="r" b="b" t="t" l="l"/>
            <a:pathLst>
              <a:path h="3305763" w="2644611">
                <a:moveTo>
                  <a:pt x="0" y="0"/>
                </a:moveTo>
                <a:lnTo>
                  <a:pt x="2644610" y="0"/>
                </a:lnTo>
                <a:lnTo>
                  <a:pt x="2644610" y="3305763"/>
                </a:lnTo>
                <a:lnTo>
                  <a:pt x="0" y="3305763"/>
                </a:lnTo>
                <a:lnTo>
                  <a:pt x="0" y="0"/>
                </a:lnTo>
                <a:close/>
              </a:path>
            </a:pathLst>
          </a:custGeom>
          <a:blipFill>
            <a:blip r:embed="rId6"/>
            <a:stretch>
              <a:fillRect l="0" t="-2024" r="0" b="-2024"/>
            </a:stretch>
          </a:blipFill>
        </p:spPr>
      </p:sp>
      <p:sp>
        <p:nvSpPr>
          <p:cNvPr name="TextBox 15" id="15"/>
          <p:cNvSpPr txBox="true"/>
          <p:nvPr/>
        </p:nvSpPr>
        <p:spPr>
          <a:xfrm rot="0">
            <a:off x="11469871" y="6362779"/>
            <a:ext cx="2729308" cy="1608963"/>
          </a:xfrm>
          <a:prstGeom prst="rect">
            <a:avLst/>
          </a:prstGeom>
        </p:spPr>
        <p:txBody>
          <a:bodyPr anchor="t" rtlCol="false" tIns="0" lIns="0" bIns="0" rIns="0">
            <a:spAutoFit/>
          </a:bodyPr>
          <a:lstStyle/>
          <a:p>
            <a:pPr algn="ctr">
              <a:lnSpc>
                <a:spcPts val="2142"/>
              </a:lnSpc>
            </a:pPr>
            <a:r>
              <a:rPr lang="en-US" sz="1530" u="sng">
                <a:solidFill>
                  <a:srgbClr val="232323"/>
                </a:solidFill>
                <a:latin typeface="Arimo Bold"/>
                <a:ea typeface="Arimo Bold"/>
                <a:cs typeface="Arimo Bold"/>
                <a:sym typeface="Arimo Bold"/>
              </a:rPr>
              <a:t>Dr. Westina Matthews</a:t>
            </a:r>
          </a:p>
          <a:p>
            <a:pPr algn="ctr">
              <a:lnSpc>
                <a:spcPts val="2142"/>
              </a:lnSpc>
            </a:pPr>
          </a:p>
          <a:p>
            <a:pPr algn="ctr">
              <a:lnSpc>
                <a:spcPts val="2142"/>
              </a:lnSpc>
            </a:pPr>
            <a:r>
              <a:rPr lang="en-US" sz="1530">
                <a:solidFill>
                  <a:srgbClr val="232323"/>
                </a:solidFill>
                <a:latin typeface="Arimo Bold"/>
                <a:ea typeface="Arimo Bold"/>
                <a:cs typeface="Arimo Bold"/>
                <a:sym typeface="Arimo Bold"/>
              </a:rPr>
              <a:t>Trustee, Berkeley Divinity School at Yale, Savannah, GA</a:t>
            </a:r>
          </a:p>
          <a:p>
            <a:pPr algn="ctr">
              <a:lnSpc>
                <a:spcPts val="2142"/>
              </a:lnSpc>
            </a:pPr>
          </a:p>
        </p:txBody>
      </p:sp>
      <p:sp>
        <p:nvSpPr>
          <p:cNvPr name="Freeform 16" id="16"/>
          <p:cNvSpPr/>
          <p:nvPr/>
        </p:nvSpPr>
        <p:spPr>
          <a:xfrm flipH="false" flipV="false" rot="0">
            <a:off x="14903543" y="2366816"/>
            <a:ext cx="2597372" cy="3246716"/>
          </a:xfrm>
          <a:custGeom>
            <a:avLst/>
            <a:gdLst/>
            <a:ahLst/>
            <a:cxnLst/>
            <a:rect r="r" b="b" t="t" l="l"/>
            <a:pathLst>
              <a:path h="3246716" w="2597372">
                <a:moveTo>
                  <a:pt x="0" y="0"/>
                </a:moveTo>
                <a:lnTo>
                  <a:pt x="2597373" y="0"/>
                </a:lnTo>
                <a:lnTo>
                  <a:pt x="2597373" y="3246715"/>
                </a:lnTo>
                <a:lnTo>
                  <a:pt x="0" y="3246715"/>
                </a:lnTo>
                <a:lnTo>
                  <a:pt x="0" y="0"/>
                </a:lnTo>
                <a:close/>
              </a:path>
            </a:pathLst>
          </a:custGeom>
          <a:blipFill>
            <a:blip r:embed="rId7"/>
            <a:stretch>
              <a:fillRect l="0" t="-85" r="0" b="-4345"/>
            </a:stretch>
          </a:blipFill>
        </p:spPr>
      </p:sp>
      <p:sp>
        <p:nvSpPr>
          <p:cNvPr name="TextBox 17" id="17"/>
          <p:cNvSpPr txBox="true"/>
          <p:nvPr/>
        </p:nvSpPr>
        <p:spPr>
          <a:xfrm rot="0">
            <a:off x="14903543" y="6362779"/>
            <a:ext cx="2537817" cy="1608963"/>
          </a:xfrm>
          <a:prstGeom prst="rect">
            <a:avLst/>
          </a:prstGeom>
        </p:spPr>
        <p:txBody>
          <a:bodyPr anchor="t" rtlCol="false" tIns="0" lIns="0" bIns="0" rIns="0">
            <a:spAutoFit/>
          </a:bodyPr>
          <a:lstStyle/>
          <a:p>
            <a:pPr algn="ctr">
              <a:lnSpc>
                <a:spcPts val="2142"/>
              </a:lnSpc>
            </a:pPr>
            <a:r>
              <a:rPr lang="en-US" sz="1530" u="sng">
                <a:solidFill>
                  <a:srgbClr val="000000"/>
                </a:solidFill>
                <a:latin typeface="Arimo Bold"/>
                <a:ea typeface="Arimo Bold"/>
                <a:cs typeface="Arimo Bold"/>
                <a:sym typeface="Arimo Bold"/>
              </a:rPr>
              <a:t>The Rev. Emmanuel Mercer</a:t>
            </a:r>
          </a:p>
          <a:p>
            <a:pPr algn="ctr">
              <a:lnSpc>
                <a:spcPts val="2142"/>
              </a:lnSpc>
            </a:pPr>
          </a:p>
          <a:p>
            <a:pPr algn="ctr">
              <a:lnSpc>
                <a:spcPts val="2142"/>
              </a:lnSpc>
            </a:pPr>
            <a:r>
              <a:rPr lang="en-US" sz="1530">
                <a:solidFill>
                  <a:srgbClr val="000000"/>
                </a:solidFill>
                <a:latin typeface="Arimo Bold"/>
                <a:ea typeface="Arimo Bold"/>
                <a:cs typeface="Arimo Bold"/>
                <a:sym typeface="Arimo Bold"/>
              </a:rPr>
              <a:t>Rector</a:t>
            </a:r>
          </a:p>
          <a:p>
            <a:pPr algn="ctr">
              <a:lnSpc>
                <a:spcPts val="2142"/>
              </a:lnSpc>
            </a:pPr>
            <a:r>
              <a:rPr lang="en-US" sz="1530">
                <a:solidFill>
                  <a:srgbClr val="000000"/>
                </a:solidFill>
                <a:latin typeface="Arimo Bold"/>
                <a:ea typeface="Arimo Bold"/>
                <a:cs typeface="Arimo Bold"/>
                <a:sym typeface="Arimo Bold"/>
              </a:rPr>
              <a:t>Christ Episcopal Church</a:t>
            </a:r>
          </a:p>
          <a:p>
            <a:pPr algn="ctr">
              <a:lnSpc>
                <a:spcPts val="2142"/>
              </a:lnSpc>
            </a:pPr>
            <a:r>
              <a:rPr lang="en-US" sz="1530">
                <a:solidFill>
                  <a:srgbClr val="000000"/>
                </a:solidFill>
                <a:latin typeface="Arimo Bold"/>
                <a:ea typeface="Arimo Bold"/>
                <a:cs typeface="Arimo Bold"/>
                <a:sym typeface="Arimo Bold"/>
              </a:rPr>
              <a:t>Columbia, MD</a:t>
            </a:r>
          </a:p>
          <a:p>
            <a:pPr algn="ctr">
              <a:lnSpc>
                <a:spcPts val="2142"/>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250064" y="342336"/>
            <a:ext cx="1697279" cy="1204938"/>
          </a:xfrm>
          <a:custGeom>
            <a:avLst/>
            <a:gdLst/>
            <a:ahLst/>
            <a:cxnLst/>
            <a:rect r="r" b="b" t="t" l="l"/>
            <a:pathLst>
              <a:path h="1204938" w="1697279">
                <a:moveTo>
                  <a:pt x="0" y="0"/>
                </a:moveTo>
                <a:lnTo>
                  <a:pt x="1697278" y="0"/>
                </a:lnTo>
                <a:lnTo>
                  <a:pt x="1697278" y="1204938"/>
                </a:lnTo>
                <a:lnTo>
                  <a:pt x="0" y="1204938"/>
                </a:lnTo>
                <a:lnTo>
                  <a:pt x="0" y="0"/>
                </a:lnTo>
                <a:close/>
              </a:path>
            </a:pathLst>
          </a:custGeom>
          <a:blipFill>
            <a:blip r:embed="rId2"/>
            <a:stretch>
              <a:fillRect l="0" t="0" r="0" b="0"/>
            </a:stretch>
          </a:blipFill>
        </p:spPr>
      </p:sp>
      <p:sp>
        <p:nvSpPr>
          <p:cNvPr name="TextBox 3" id="3"/>
          <p:cNvSpPr txBox="true"/>
          <p:nvPr/>
        </p:nvSpPr>
        <p:spPr>
          <a:xfrm rot="0">
            <a:off x="7246946" y="1074198"/>
            <a:ext cx="3794108"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2024 Board </a:t>
            </a:r>
          </a:p>
        </p:txBody>
      </p:sp>
      <p:sp>
        <p:nvSpPr>
          <p:cNvPr name="TextBox 4" id="4"/>
          <p:cNvSpPr txBox="true"/>
          <p:nvPr/>
        </p:nvSpPr>
        <p:spPr>
          <a:xfrm rot="0">
            <a:off x="17334319" y="9096375"/>
            <a:ext cx="613023"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12</a:t>
            </a:r>
          </a:p>
        </p:txBody>
      </p:sp>
      <p:grpSp>
        <p:nvGrpSpPr>
          <p:cNvPr name="Group 5" id="5"/>
          <p:cNvGrpSpPr/>
          <p:nvPr/>
        </p:nvGrpSpPr>
        <p:grpSpPr>
          <a:xfrm rot="0">
            <a:off x="13776453" y="2670752"/>
            <a:ext cx="2926407" cy="5706224"/>
            <a:chOff x="0" y="0"/>
            <a:chExt cx="3901877" cy="7608299"/>
          </a:xfrm>
        </p:grpSpPr>
        <p:sp>
          <p:nvSpPr>
            <p:cNvPr name="Freeform 6" id="6"/>
            <p:cNvSpPr/>
            <p:nvPr/>
          </p:nvSpPr>
          <p:spPr>
            <a:xfrm flipH="false" flipV="false" rot="0">
              <a:off x="80692" y="0"/>
              <a:ext cx="3740492" cy="4675615"/>
            </a:xfrm>
            <a:custGeom>
              <a:avLst/>
              <a:gdLst/>
              <a:ahLst/>
              <a:cxnLst/>
              <a:rect r="r" b="b" t="t" l="l"/>
              <a:pathLst>
                <a:path h="4675615" w="3740492">
                  <a:moveTo>
                    <a:pt x="0" y="0"/>
                  </a:moveTo>
                  <a:lnTo>
                    <a:pt x="3740492" y="0"/>
                  </a:lnTo>
                  <a:lnTo>
                    <a:pt x="3740492" y="4675615"/>
                  </a:lnTo>
                  <a:lnTo>
                    <a:pt x="0" y="4675615"/>
                  </a:lnTo>
                  <a:lnTo>
                    <a:pt x="0" y="0"/>
                  </a:lnTo>
                  <a:close/>
                </a:path>
              </a:pathLst>
            </a:custGeom>
            <a:blipFill>
              <a:blip r:embed="rId3"/>
              <a:stretch>
                <a:fillRect l="-11347" t="0" r="-11347" b="0"/>
              </a:stretch>
            </a:blipFill>
          </p:spPr>
        </p:sp>
        <p:sp>
          <p:nvSpPr>
            <p:cNvPr name="TextBox 7" id="7"/>
            <p:cNvSpPr txBox="true"/>
            <p:nvPr/>
          </p:nvSpPr>
          <p:spPr>
            <a:xfrm rot="0">
              <a:off x="0" y="5478890"/>
              <a:ext cx="3901877" cy="2129409"/>
            </a:xfrm>
            <a:prstGeom prst="rect">
              <a:avLst/>
            </a:prstGeom>
          </p:spPr>
          <p:txBody>
            <a:bodyPr anchor="t" rtlCol="false" tIns="0" lIns="0" bIns="0" rIns="0">
              <a:spAutoFit/>
            </a:bodyPr>
            <a:lstStyle/>
            <a:p>
              <a:pPr algn="ctr">
                <a:lnSpc>
                  <a:spcPts val="2142"/>
                </a:lnSpc>
              </a:pPr>
              <a:r>
                <a:rPr lang="en-US" sz="1530" u="sng">
                  <a:solidFill>
                    <a:srgbClr val="000000"/>
                  </a:solidFill>
                  <a:latin typeface="Arimo Bold"/>
                  <a:ea typeface="Arimo Bold"/>
                  <a:cs typeface="Arimo Bold"/>
                  <a:sym typeface="Arimo Bold"/>
                </a:rPr>
                <a:t>Mr. Jeffrey Wilson</a:t>
              </a:r>
            </a:p>
            <a:p>
              <a:pPr algn="ctr">
                <a:lnSpc>
                  <a:spcPts val="2142"/>
                </a:lnSpc>
              </a:pPr>
            </a:p>
            <a:p>
              <a:pPr algn="ctr">
                <a:lnSpc>
                  <a:spcPts val="2142"/>
                </a:lnSpc>
              </a:pPr>
              <a:r>
                <a:rPr lang="en-US" sz="1530">
                  <a:solidFill>
                    <a:srgbClr val="000000"/>
                  </a:solidFill>
                  <a:latin typeface="Arimo Bold"/>
                  <a:ea typeface="Arimo Bold"/>
                  <a:cs typeface="Arimo Bold"/>
                  <a:sym typeface="Arimo Bold"/>
                </a:rPr>
                <a:t>Senior Regional Vice President,</a:t>
              </a:r>
            </a:p>
            <a:p>
              <a:pPr algn="ctr">
                <a:lnSpc>
                  <a:spcPts val="2142"/>
                </a:lnSpc>
              </a:pPr>
              <a:r>
                <a:rPr lang="en-US" sz="1530">
                  <a:solidFill>
                    <a:srgbClr val="000000"/>
                  </a:solidFill>
                  <a:latin typeface="Arimo Bold"/>
                  <a:ea typeface="Arimo Bold"/>
                  <a:cs typeface="Arimo Bold"/>
                  <a:sym typeface="Arimo Bold"/>
                </a:rPr>
                <a:t>Radio One</a:t>
              </a:r>
            </a:p>
            <a:p>
              <a:pPr algn="ctr">
                <a:lnSpc>
                  <a:spcPts val="2142"/>
                </a:lnSpc>
              </a:pPr>
              <a:r>
                <a:rPr lang="en-US" sz="1530">
                  <a:solidFill>
                    <a:srgbClr val="000000"/>
                  </a:solidFill>
                  <a:latin typeface="Arimo Bold"/>
                  <a:ea typeface="Arimo Bold"/>
                  <a:cs typeface="Arimo Bold"/>
                  <a:sym typeface="Arimo Bold"/>
                </a:rPr>
                <a:t>Washington, D.C.</a:t>
              </a:r>
            </a:p>
            <a:p>
              <a:pPr algn="ctr">
                <a:lnSpc>
                  <a:spcPts val="2142"/>
                </a:lnSpc>
                <a:spcBef>
                  <a:spcPct val="0"/>
                </a:spcBef>
              </a:pPr>
            </a:p>
          </p:txBody>
        </p:sp>
      </p:grpSp>
      <p:grpSp>
        <p:nvGrpSpPr>
          <p:cNvPr name="Group 8" id="8"/>
          <p:cNvGrpSpPr/>
          <p:nvPr/>
        </p:nvGrpSpPr>
        <p:grpSpPr>
          <a:xfrm rot="0">
            <a:off x="5720353" y="2670752"/>
            <a:ext cx="2805369" cy="5706224"/>
            <a:chOff x="0" y="0"/>
            <a:chExt cx="3740492" cy="7608299"/>
          </a:xfrm>
        </p:grpSpPr>
        <p:sp>
          <p:nvSpPr>
            <p:cNvPr name="Freeform 9" id="9"/>
            <p:cNvSpPr/>
            <p:nvPr/>
          </p:nvSpPr>
          <p:spPr>
            <a:xfrm flipH="false" flipV="false" rot="0">
              <a:off x="0" y="0"/>
              <a:ext cx="3740492" cy="4675615"/>
            </a:xfrm>
            <a:custGeom>
              <a:avLst/>
              <a:gdLst/>
              <a:ahLst/>
              <a:cxnLst/>
              <a:rect r="r" b="b" t="t" l="l"/>
              <a:pathLst>
                <a:path h="4675615" w="3740492">
                  <a:moveTo>
                    <a:pt x="0" y="0"/>
                  </a:moveTo>
                  <a:lnTo>
                    <a:pt x="3740492" y="0"/>
                  </a:lnTo>
                  <a:lnTo>
                    <a:pt x="3740492" y="4675615"/>
                  </a:lnTo>
                  <a:lnTo>
                    <a:pt x="0" y="4675615"/>
                  </a:lnTo>
                  <a:lnTo>
                    <a:pt x="0" y="0"/>
                  </a:lnTo>
                  <a:close/>
                </a:path>
              </a:pathLst>
            </a:custGeom>
            <a:blipFill>
              <a:blip r:embed="rId4"/>
              <a:stretch>
                <a:fillRect l="-6128" t="0" r="-6128" b="0"/>
              </a:stretch>
            </a:blipFill>
          </p:spPr>
        </p:sp>
        <p:sp>
          <p:nvSpPr>
            <p:cNvPr name="TextBox 10" id="10"/>
            <p:cNvSpPr txBox="true"/>
            <p:nvPr/>
          </p:nvSpPr>
          <p:spPr>
            <a:xfrm rot="0">
              <a:off x="128361" y="5478890"/>
              <a:ext cx="3483769" cy="2129409"/>
            </a:xfrm>
            <a:prstGeom prst="rect">
              <a:avLst/>
            </a:prstGeom>
          </p:spPr>
          <p:txBody>
            <a:bodyPr anchor="t" rtlCol="false" tIns="0" lIns="0" bIns="0" rIns="0">
              <a:spAutoFit/>
            </a:bodyPr>
            <a:lstStyle/>
            <a:p>
              <a:pPr algn="ctr">
                <a:lnSpc>
                  <a:spcPts val="2142"/>
                </a:lnSpc>
              </a:pPr>
              <a:r>
                <a:rPr lang="en-US" sz="1530" u="sng">
                  <a:solidFill>
                    <a:srgbClr val="000000"/>
                  </a:solidFill>
                  <a:latin typeface="Arimo Bold"/>
                  <a:ea typeface="Arimo Bold"/>
                  <a:cs typeface="Arimo Bold"/>
                  <a:sym typeface="Arimo Bold"/>
                </a:rPr>
                <a:t>The Rt. Rev. Phoebe A. Roaf</a:t>
              </a:r>
            </a:p>
            <a:p>
              <a:pPr algn="ctr">
                <a:lnSpc>
                  <a:spcPts val="2142"/>
                </a:lnSpc>
              </a:pPr>
            </a:p>
            <a:p>
              <a:pPr algn="ctr">
                <a:lnSpc>
                  <a:spcPts val="2142"/>
                </a:lnSpc>
              </a:pPr>
              <a:r>
                <a:rPr lang="en-US" sz="1530">
                  <a:solidFill>
                    <a:srgbClr val="000000"/>
                  </a:solidFill>
                  <a:latin typeface="Arimo Bold"/>
                  <a:ea typeface="Arimo Bold"/>
                  <a:cs typeface="Arimo Bold"/>
                  <a:sym typeface="Arimo Bold"/>
                </a:rPr>
                <a:t>Bishop</a:t>
              </a:r>
            </a:p>
            <a:p>
              <a:pPr algn="ctr">
                <a:lnSpc>
                  <a:spcPts val="2142"/>
                </a:lnSpc>
              </a:pPr>
              <a:r>
                <a:rPr lang="en-US" sz="1530">
                  <a:solidFill>
                    <a:srgbClr val="000000"/>
                  </a:solidFill>
                  <a:latin typeface="Arimo Bold"/>
                  <a:ea typeface="Arimo Bold"/>
                  <a:cs typeface="Arimo Bold"/>
                  <a:sym typeface="Arimo Bold"/>
                </a:rPr>
                <a:t>Diocese of West Tennessee</a:t>
              </a:r>
            </a:p>
            <a:p>
              <a:pPr algn="ctr">
                <a:lnSpc>
                  <a:spcPts val="2142"/>
                </a:lnSpc>
              </a:pPr>
              <a:r>
                <a:rPr lang="en-US" sz="1530">
                  <a:solidFill>
                    <a:srgbClr val="000000"/>
                  </a:solidFill>
                  <a:latin typeface="Arimo Bold"/>
                  <a:ea typeface="Arimo Bold"/>
                  <a:cs typeface="Arimo Bold"/>
                  <a:sym typeface="Arimo Bold"/>
                </a:rPr>
                <a:t>Memphis, TN</a:t>
              </a:r>
            </a:p>
            <a:p>
              <a:pPr algn="ctr">
                <a:lnSpc>
                  <a:spcPts val="2142"/>
                </a:lnSpc>
                <a:spcBef>
                  <a:spcPct val="0"/>
                </a:spcBef>
              </a:pPr>
            </a:p>
          </p:txBody>
        </p:sp>
      </p:grpSp>
      <p:grpSp>
        <p:nvGrpSpPr>
          <p:cNvPr name="Group 11" id="11"/>
          <p:cNvGrpSpPr/>
          <p:nvPr/>
        </p:nvGrpSpPr>
        <p:grpSpPr>
          <a:xfrm rot="0">
            <a:off x="9871384" y="2670752"/>
            <a:ext cx="2805369" cy="5439524"/>
            <a:chOff x="0" y="0"/>
            <a:chExt cx="3740492" cy="7252699"/>
          </a:xfrm>
        </p:grpSpPr>
        <p:sp>
          <p:nvSpPr>
            <p:cNvPr name="Freeform 12" id="12"/>
            <p:cNvSpPr/>
            <p:nvPr/>
          </p:nvSpPr>
          <p:spPr>
            <a:xfrm flipH="false" flipV="false" rot="0">
              <a:off x="0" y="0"/>
              <a:ext cx="3740492" cy="4675615"/>
            </a:xfrm>
            <a:custGeom>
              <a:avLst/>
              <a:gdLst/>
              <a:ahLst/>
              <a:cxnLst/>
              <a:rect r="r" b="b" t="t" l="l"/>
              <a:pathLst>
                <a:path h="4675615" w="3740492">
                  <a:moveTo>
                    <a:pt x="0" y="0"/>
                  </a:moveTo>
                  <a:lnTo>
                    <a:pt x="3740492" y="0"/>
                  </a:lnTo>
                  <a:lnTo>
                    <a:pt x="3740492" y="4675615"/>
                  </a:lnTo>
                  <a:lnTo>
                    <a:pt x="0" y="4675615"/>
                  </a:lnTo>
                  <a:lnTo>
                    <a:pt x="0" y="0"/>
                  </a:lnTo>
                  <a:close/>
                </a:path>
              </a:pathLst>
            </a:custGeom>
            <a:blipFill>
              <a:blip r:embed="rId5"/>
              <a:stretch>
                <a:fillRect l="-13098" t="0" r="-13098" b="0"/>
              </a:stretch>
            </a:blipFill>
          </p:spPr>
        </p:sp>
        <p:sp>
          <p:nvSpPr>
            <p:cNvPr name="TextBox 13" id="13"/>
            <p:cNvSpPr txBox="true"/>
            <p:nvPr/>
          </p:nvSpPr>
          <p:spPr>
            <a:xfrm rot="0">
              <a:off x="258178" y="5478890"/>
              <a:ext cx="3224135" cy="1773809"/>
            </a:xfrm>
            <a:prstGeom prst="rect">
              <a:avLst/>
            </a:prstGeom>
          </p:spPr>
          <p:txBody>
            <a:bodyPr anchor="t" rtlCol="false" tIns="0" lIns="0" bIns="0" rIns="0">
              <a:spAutoFit/>
            </a:bodyPr>
            <a:lstStyle/>
            <a:p>
              <a:pPr algn="ctr">
                <a:lnSpc>
                  <a:spcPts val="2142"/>
                </a:lnSpc>
              </a:pPr>
              <a:r>
                <a:rPr lang="en-US" sz="1530" u="sng">
                  <a:solidFill>
                    <a:srgbClr val="232323"/>
                  </a:solidFill>
                  <a:latin typeface="Arimo Bold"/>
                  <a:ea typeface="Arimo Bold"/>
                  <a:cs typeface="Arimo Bold"/>
                  <a:sym typeface="Arimo Bold"/>
                </a:rPr>
                <a:t>Ms. Anne Schmidt</a:t>
              </a:r>
            </a:p>
            <a:p>
              <a:pPr algn="ctr">
                <a:lnSpc>
                  <a:spcPts val="2142"/>
                </a:lnSpc>
              </a:pPr>
            </a:p>
            <a:p>
              <a:pPr algn="ctr">
                <a:lnSpc>
                  <a:spcPts val="2142"/>
                </a:lnSpc>
              </a:pPr>
              <a:r>
                <a:rPr lang="en-US" sz="1530">
                  <a:solidFill>
                    <a:srgbClr val="232323"/>
                  </a:solidFill>
                  <a:latin typeface="Arimo Bold"/>
                  <a:ea typeface="Arimo Bold"/>
                  <a:cs typeface="Arimo Bold"/>
                  <a:sym typeface="Arimo Bold"/>
                </a:rPr>
                <a:t>Search Consultant</a:t>
              </a:r>
            </a:p>
            <a:p>
              <a:pPr algn="ctr">
                <a:lnSpc>
                  <a:spcPts val="2142"/>
                </a:lnSpc>
              </a:pPr>
              <a:r>
                <a:rPr lang="en-US" sz="1530">
                  <a:solidFill>
                    <a:srgbClr val="232323"/>
                  </a:solidFill>
                  <a:latin typeface="Arimo Bold"/>
                  <a:ea typeface="Arimo Bold"/>
                  <a:cs typeface="Arimo Bold"/>
                  <a:sym typeface="Arimo Bold"/>
                </a:rPr>
                <a:t>Albuquerque, NM</a:t>
              </a:r>
            </a:p>
            <a:p>
              <a:pPr algn="ctr">
                <a:lnSpc>
                  <a:spcPts val="2142"/>
                </a:lnSpc>
              </a:pPr>
            </a:p>
          </p:txBody>
        </p:sp>
      </p:grpSp>
      <p:sp>
        <p:nvSpPr>
          <p:cNvPr name="Freeform 14" id="14"/>
          <p:cNvSpPr/>
          <p:nvPr/>
        </p:nvSpPr>
        <p:spPr>
          <a:xfrm flipH="false" flipV="false" rot="0">
            <a:off x="1585139" y="2670752"/>
            <a:ext cx="2792189" cy="3490236"/>
          </a:xfrm>
          <a:custGeom>
            <a:avLst/>
            <a:gdLst/>
            <a:ahLst/>
            <a:cxnLst/>
            <a:rect r="r" b="b" t="t" l="l"/>
            <a:pathLst>
              <a:path h="3490236" w="2792189">
                <a:moveTo>
                  <a:pt x="0" y="0"/>
                </a:moveTo>
                <a:lnTo>
                  <a:pt x="2792189" y="0"/>
                </a:lnTo>
                <a:lnTo>
                  <a:pt x="2792189" y="3490236"/>
                </a:lnTo>
                <a:lnTo>
                  <a:pt x="0" y="3490236"/>
                </a:lnTo>
                <a:lnTo>
                  <a:pt x="0" y="0"/>
                </a:lnTo>
                <a:close/>
              </a:path>
            </a:pathLst>
          </a:custGeom>
          <a:blipFill>
            <a:blip r:embed="rId6"/>
            <a:stretch>
              <a:fillRect l="0" t="-10533" r="0" b="-10533"/>
            </a:stretch>
          </a:blipFill>
        </p:spPr>
      </p:sp>
      <p:sp>
        <p:nvSpPr>
          <p:cNvPr name="TextBox 15" id="15"/>
          <p:cNvSpPr txBox="true"/>
          <p:nvPr/>
        </p:nvSpPr>
        <p:spPr>
          <a:xfrm rot="0">
            <a:off x="1626079" y="6768013"/>
            <a:ext cx="2710309" cy="1608963"/>
          </a:xfrm>
          <a:prstGeom prst="rect">
            <a:avLst/>
          </a:prstGeom>
        </p:spPr>
        <p:txBody>
          <a:bodyPr anchor="t" rtlCol="false" tIns="0" lIns="0" bIns="0" rIns="0">
            <a:spAutoFit/>
          </a:bodyPr>
          <a:lstStyle/>
          <a:p>
            <a:pPr algn="ctr">
              <a:lnSpc>
                <a:spcPts val="2142"/>
              </a:lnSpc>
            </a:pPr>
            <a:r>
              <a:rPr lang="en-US" sz="1530" u="sng">
                <a:solidFill>
                  <a:srgbClr val="000000"/>
                </a:solidFill>
                <a:latin typeface="Arimo Bold"/>
                <a:ea typeface="Arimo Bold"/>
                <a:cs typeface="Arimo Bold"/>
                <a:sym typeface="Arimo Bold"/>
              </a:rPr>
              <a:t>Ms. Diane Pollard</a:t>
            </a:r>
          </a:p>
          <a:p>
            <a:pPr algn="ctr">
              <a:lnSpc>
                <a:spcPts val="2142"/>
              </a:lnSpc>
            </a:pPr>
          </a:p>
          <a:p>
            <a:pPr algn="ctr">
              <a:lnSpc>
                <a:spcPts val="2142"/>
              </a:lnSpc>
            </a:pPr>
            <a:r>
              <a:rPr lang="en-US" sz="1530">
                <a:solidFill>
                  <a:srgbClr val="000000"/>
                </a:solidFill>
                <a:latin typeface="Arimo Bold"/>
                <a:ea typeface="Arimo Bold"/>
                <a:cs typeface="Arimo Bold"/>
                <a:sym typeface="Arimo Bold"/>
              </a:rPr>
              <a:t>Member of Executive Council</a:t>
            </a:r>
          </a:p>
          <a:p>
            <a:pPr algn="ctr">
              <a:lnSpc>
                <a:spcPts val="2142"/>
              </a:lnSpc>
            </a:pPr>
            <a:r>
              <a:rPr lang="en-US" sz="1530">
                <a:solidFill>
                  <a:srgbClr val="000000"/>
                </a:solidFill>
                <a:latin typeface="Arimo Bold"/>
                <a:ea typeface="Arimo Bold"/>
                <a:cs typeface="Arimo Bold"/>
                <a:sym typeface="Arimo Bold"/>
              </a:rPr>
              <a:t>The Episcopal Church</a:t>
            </a:r>
          </a:p>
          <a:p>
            <a:pPr algn="ctr">
              <a:lnSpc>
                <a:spcPts val="2142"/>
              </a:lnSpc>
            </a:pPr>
            <a:r>
              <a:rPr lang="en-US" sz="1530">
                <a:solidFill>
                  <a:srgbClr val="000000"/>
                </a:solidFill>
                <a:latin typeface="Arimo Bold"/>
                <a:ea typeface="Arimo Bold"/>
                <a:cs typeface="Arimo Bold"/>
                <a:sym typeface="Arimo Bold"/>
              </a:rPr>
              <a:t>New York, NY</a:t>
            </a:r>
          </a:p>
          <a:p>
            <a:pPr algn="ctr">
              <a:lnSpc>
                <a:spcPts val="2142"/>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1574" y="1872712"/>
            <a:ext cx="2842940" cy="2511724"/>
          </a:xfrm>
          <a:custGeom>
            <a:avLst/>
            <a:gdLst/>
            <a:ahLst/>
            <a:cxnLst/>
            <a:rect r="r" b="b" t="t" l="l"/>
            <a:pathLst>
              <a:path h="2511724" w="2842940">
                <a:moveTo>
                  <a:pt x="0" y="0"/>
                </a:moveTo>
                <a:lnTo>
                  <a:pt x="2842940" y="0"/>
                </a:lnTo>
                <a:lnTo>
                  <a:pt x="2842940" y="2511724"/>
                </a:lnTo>
                <a:lnTo>
                  <a:pt x="0" y="2511724"/>
                </a:lnTo>
                <a:lnTo>
                  <a:pt x="0" y="0"/>
                </a:lnTo>
                <a:close/>
              </a:path>
            </a:pathLst>
          </a:custGeom>
          <a:blipFill>
            <a:blip r:embed="rId2"/>
            <a:stretch>
              <a:fillRect l="0" t="0" r="0" b="0"/>
            </a:stretch>
          </a:blipFill>
        </p:spPr>
      </p:sp>
      <p:sp>
        <p:nvSpPr>
          <p:cNvPr name="Freeform 3" id="3"/>
          <p:cNvSpPr/>
          <p:nvPr/>
        </p:nvSpPr>
        <p:spPr>
          <a:xfrm flipH="false" flipV="false" rot="0">
            <a:off x="8143055" y="619872"/>
            <a:ext cx="3121662" cy="2325189"/>
          </a:xfrm>
          <a:custGeom>
            <a:avLst/>
            <a:gdLst/>
            <a:ahLst/>
            <a:cxnLst/>
            <a:rect r="r" b="b" t="t" l="l"/>
            <a:pathLst>
              <a:path h="2325189" w="3121662">
                <a:moveTo>
                  <a:pt x="0" y="0"/>
                </a:moveTo>
                <a:lnTo>
                  <a:pt x="3121662" y="0"/>
                </a:lnTo>
                <a:lnTo>
                  <a:pt x="3121662" y="2325188"/>
                </a:lnTo>
                <a:lnTo>
                  <a:pt x="0" y="2325188"/>
                </a:lnTo>
                <a:lnTo>
                  <a:pt x="0" y="0"/>
                </a:lnTo>
                <a:close/>
              </a:path>
            </a:pathLst>
          </a:custGeom>
          <a:blipFill>
            <a:blip r:embed="rId3"/>
            <a:stretch>
              <a:fillRect l="0" t="0" r="0" b="0"/>
            </a:stretch>
          </a:blipFill>
        </p:spPr>
      </p:sp>
      <p:sp>
        <p:nvSpPr>
          <p:cNvPr name="Freeform 4" id="4"/>
          <p:cNvSpPr/>
          <p:nvPr/>
        </p:nvSpPr>
        <p:spPr>
          <a:xfrm flipH="false" flipV="false" rot="0">
            <a:off x="12682456" y="669924"/>
            <a:ext cx="4336376" cy="2530839"/>
          </a:xfrm>
          <a:custGeom>
            <a:avLst/>
            <a:gdLst/>
            <a:ahLst/>
            <a:cxnLst/>
            <a:rect r="r" b="b" t="t" l="l"/>
            <a:pathLst>
              <a:path h="2530839" w="4336376">
                <a:moveTo>
                  <a:pt x="0" y="0"/>
                </a:moveTo>
                <a:lnTo>
                  <a:pt x="4336376" y="0"/>
                </a:lnTo>
                <a:lnTo>
                  <a:pt x="4336376" y="2530839"/>
                </a:lnTo>
                <a:lnTo>
                  <a:pt x="0" y="2530839"/>
                </a:lnTo>
                <a:lnTo>
                  <a:pt x="0" y="0"/>
                </a:lnTo>
                <a:close/>
              </a:path>
            </a:pathLst>
          </a:custGeom>
          <a:blipFill>
            <a:blip r:embed="rId4"/>
            <a:stretch>
              <a:fillRect l="0" t="0" r="0" b="0"/>
            </a:stretch>
          </a:blipFill>
        </p:spPr>
      </p:sp>
      <p:sp>
        <p:nvSpPr>
          <p:cNvPr name="Freeform 5" id="5"/>
          <p:cNvSpPr/>
          <p:nvPr/>
        </p:nvSpPr>
        <p:spPr>
          <a:xfrm flipH="false" flipV="false" rot="0">
            <a:off x="2120529" y="6052564"/>
            <a:ext cx="3177845" cy="2303937"/>
          </a:xfrm>
          <a:custGeom>
            <a:avLst/>
            <a:gdLst/>
            <a:ahLst/>
            <a:cxnLst/>
            <a:rect r="r" b="b" t="t" l="l"/>
            <a:pathLst>
              <a:path h="2303937" w="3177845">
                <a:moveTo>
                  <a:pt x="0" y="0"/>
                </a:moveTo>
                <a:lnTo>
                  <a:pt x="3177845" y="0"/>
                </a:lnTo>
                <a:lnTo>
                  <a:pt x="3177845" y="2303938"/>
                </a:lnTo>
                <a:lnTo>
                  <a:pt x="0" y="2303938"/>
                </a:lnTo>
                <a:lnTo>
                  <a:pt x="0" y="0"/>
                </a:lnTo>
                <a:close/>
              </a:path>
            </a:pathLst>
          </a:custGeom>
          <a:blipFill>
            <a:blip r:embed="rId5"/>
            <a:stretch>
              <a:fillRect l="0" t="0" r="0" b="0"/>
            </a:stretch>
          </a:blipFill>
        </p:spPr>
      </p:sp>
      <p:sp>
        <p:nvSpPr>
          <p:cNvPr name="Freeform 6" id="6"/>
          <p:cNvSpPr/>
          <p:nvPr/>
        </p:nvSpPr>
        <p:spPr>
          <a:xfrm flipH="false" flipV="false" rot="0">
            <a:off x="3986038" y="1651698"/>
            <a:ext cx="3265341" cy="2391382"/>
          </a:xfrm>
          <a:custGeom>
            <a:avLst/>
            <a:gdLst/>
            <a:ahLst/>
            <a:cxnLst/>
            <a:rect r="r" b="b" t="t" l="l"/>
            <a:pathLst>
              <a:path h="2391382" w="3265341">
                <a:moveTo>
                  <a:pt x="0" y="0"/>
                </a:moveTo>
                <a:lnTo>
                  <a:pt x="3265340" y="0"/>
                </a:lnTo>
                <a:lnTo>
                  <a:pt x="3265340" y="2391382"/>
                </a:lnTo>
                <a:lnTo>
                  <a:pt x="0" y="2391382"/>
                </a:lnTo>
                <a:lnTo>
                  <a:pt x="0" y="0"/>
                </a:lnTo>
                <a:close/>
              </a:path>
            </a:pathLst>
          </a:custGeom>
          <a:blipFill>
            <a:blip r:embed="rId6"/>
            <a:stretch>
              <a:fillRect l="0" t="0" r="0" b="0"/>
            </a:stretch>
          </a:blipFill>
        </p:spPr>
      </p:sp>
      <p:sp>
        <p:nvSpPr>
          <p:cNvPr name="TextBox 7" id="7"/>
          <p:cNvSpPr txBox="true"/>
          <p:nvPr/>
        </p:nvSpPr>
        <p:spPr>
          <a:xfrm rot="0">
            <a:off x="-349466" y="196849"/>
            <a:ext cx="6985976"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Looking ahead: 2024</a:t>
            </a:r>
          </a:p>
        </p:txBody>
      </p:sp>
      <p:sp>
        <p:nvSpPr>
          <p:cNvPr name="TextBox 8" id="8"/>
          <p:cNvSpPr txBox="true"/>
          <p:nvPr/>
        </p:nvSpPr>
        <p:spPr>
          <a:xfrm rot="0">
            <a:off x="17334319" y="9260067"/>
            <a:ext cx="613023"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13</a:t>
            </a:r>
          </a:p>
        </p:txBody>
      </p:sp>
      <p:sp>
        <p:nvSpPr>
          <p:cNvPr name="TextBox 9" id="9"/>
          <p:cNvSpPr txBox="true"/>
          <p:nvPr/>
        </p:nvSpPr>
        <p:spPr>
          <a:xfrm rot="0">
            <a:off x="-59949" y="4459844"/>
            <a:ext cx="4045987" cy="799391"/>
          </a:xfrm>
          <a:prstGeom prst="rect">
            <a:avLst/>
          </a:prstGeom>
        </p:spPr>
        <p:txBody>
          <a:bodyPr anchor="t" rtlCol="false" tIns="0" lIns="0" bIns="0" rIns="0">
            <a:spAutoFit/>
          </a:bodyPr>
          <a:lstStyle/>
          <a:p>
            <a:pPr algn="ctr">
              <a:lnSpc>
                <a:spcPts val="3189"/>
              </a:lnSpc>
            </a:pPr>
            <a:r>
              <a:rPr lang="en-US" sz="2277">
                <a:solidFill>
                  <a:srgbClr val="232323"/>
                </a:solidFill>
                <a:latin typeface="Arimo Bold"/>
                <a:ea typeface="Arimo Bold"/>
                <a:cs typeface="Arimo Bold"/>
                <a:sym typeface="Arimo Bold"/>
              </a:rPr>
              <a:t>Lay Gathering at St. Columba, Memphis</a:t>
            </a:r>
          </a:p>
        </p:txBody>
      </p:sp>
      <p:sp>
        <p:nvSpPr>
          <p:cNvPr name="TextBox 10" id="10"/>
          <p:cNvSpPr txBox="true"/>
          <p:nvPr/>
        </p:nvSpPr>
        <p:spPr>
          <a:xfrm rot="0">
            <a:off x="7990053" y="3074838"/>
            <a:ext cx="3427666" cy="915596"/>
          </a:xfrm>
          <a:prstGeom prst="rect">
            <a:avLst/>
          </a:prstGeom>
        </p:spPr>
        <p:txBody>
          <a:bodyPr anchor="t" rtlCol="false" tIns="0" lIns="0" bIns="0" rIns="0">
            <a:spAutoFit/>
          </a:bodyPr>
          <a:lstStyle/>
          <a:p>
            <a:pPr algn="ctr">
              <a:lnSpc>
                <a:spcPts val="3609"/>
              </a:lnSpc>
            </a:pPr>
            <a:r>
              <a:rPr lang="en-US" sz="2577">
                <a:solidFill>
                  <a:srgbClr val="232323"/>
                </a:solidFill>
                <a:latin typeface="Arimo Bold"/>
                <a:ea typeface="Arimo Bold"/>
                <a:cs typeface="Arimo Bold"/>
                <a:sym typeface="Arimo Bold"/>
              </a:rPr>
              <a:t>Clergy Gathering at St. Francis, Michigan </a:t>
            </a:r>
          </a:p>
        </p:txBody>
      </p:sp>
      <p:sp>
        <p:nvSpPr>
          <p:cNvPr name="TextBox 11" id="11"/>
          <p:cNvSpPr txBox="true"/>
          <p:nvPr/>
        </p:nvSpPr>
        <p:spPr>
          <a:xfrm rot="0">
            <a:off x="13226819" y="3134088"/>
            <a:ext cx="3489978" cy="915596"/>
          </a:xfrm>
          <a:prstGeom prst="rect">
            <a:avLst/>
          </a:prstGeom>
        </p:spPr>
        <p:txBody>
          <a:bodyPr anchor="t" rtlCol="false" tIns="0" lIns="0" bIns="0" rIns="0">
            <a:spAutoFit/>
          </a:bodyPr>
          <a:lstStyle/>
          <a:p>
            <a:pPr algn="ctr">
              <a:lnSpc>
                <a:spcPts val="3609"/>
              </a:lnSpc>
            </a:pPr>
            <a:r>
              <a:rPr lang="en-US" sz="2577">
                <a:solidFill>
                  <a:srgbClr val="232323"/>
                </a:solidFill>
                <a:latin typeface="Arimo Bold"/>
                <a:ea typeface="Arimo Bold"/>
                <a:cs typeface="Arimo Bold"/>
                <a:sym typeface="Arimo Bold"/>
              </a:rPr>
              <a:t>Clergy Gathering at Dumas, Washington </a:t>
            </a:r>
          </a:p>
        </p:txBody>
      </p:sp>
      <p:sp>
        <p:nvSpPr>
          <p:cNvPr name="TextBox 12" id="12"/>
          <p:cNvSpPr txBox="true"/>
          <p:nvPr/>
        </p:nvSpPr>
        <p:spPr>
          <a:xfrm rot="0">
            <a:off x="404423" y="8632727"/>
            <a:ext cx="6610057" cy="834951"/>
          </a:xfrm>
          <a:prstGeom prst="rect">
            <a:avLst/>
          </a:prstGeom>
        </p:spPr>
        <p:txBody>
          <a:bodyPr anchor="t" rtlCol="false" tIns="0" lIns="0" bIns="0" rIns="0">
            <a:spAutoFit/>
          </a:bodyPr>
          <a:lstStyle/>
          <a:p>
            <a:pPr algn="ctr">
              <a:lnSpc>
                <a:spcPts val="3329"/>
              </a:lnSpc>
            </a:pPr>
            <a:r>
              <a:rPr lang="en-US" sz="2377">
                <a:solidFill>
                  <a:srgbClr val="232323"/>
                </a:solidFill>
                <a:latin typeface="Arimo Bold"/>
                <a:ea typeface="Arimo Bold"/>
                <a:cs typeface="Arimo Bold"/>
                <a:sym typeface="Arimo Bold"/>
              </a:rPr>
              <a:t>Lay Gathering at Franciscan Renewal Center, Scottsdale  </a:t>
            </a:r>
          </a:p>
        </p:txBody>
      </p:sp>
      <p:sp>
        <p:nvSpPr>
          <p:cNvPr name="TextBox 13" id="13"/>
          <p:cNvSpPr txBox="true"/>
          <p:nvPr/>
        </p:nvSpPr>
        <p:spPr>
          <a:xfrm rot="0">
            <a:off x="6555322" y="4771350"/>
            <a:ext cx="11085508" cy="3784408"/>
          </a:xfrm>
          <a:prstGeom prst="rect">
            <a:avLst/>
          </a:prstGeom>
        </p:spPr>
        <p:txBody>
          <a:bodyPr anchor="t" rtlCol="false" tIns="0" lIns="0" bIns="0" rIns="0">
            <a:spAutoFit/>
          </a:bodyPr>
          <a:lstStyle/>
          <a:p>
            <a:pPr algn="ctr">
              <a:lnSpc>
                <a:spcPts val="3860"/>
              </a:lnSpc>
            </a:pPr>
            <a:r>
              <a:rPr lang="en-US" sz="2757">
                <a:solidFill>
                  <a:srgbClr val="EA132B"/>
                </a:solidFill>
                <a:latin typeface="Arimo Bold"/>
                <a:ea typeface="Arimo Bold"/>
                <a:cs typeface="Arimo Bold"/>
                <a:sym typeface="Arimo Bold"/>
              </a:rPr>
              <a:t>2024 Theme: Mission in the New Reality </a:t>
            </a:r>
          </a:p>
          <a:p>
            <a:pPr algn="ctr">
              <a:lnSpc>
                <a:spcPts val="3860"/>
              </a:lnSpc>
            </a:pPr>
          </a:p>
          <a:p>
            <a:pPr algn="just">
              <a:lnSpc>
                <a:spcPts val="3160"/>
              </a:lnSpc>
            </a:pPr>
            <a:r>
              <a:rPr lang="en-US" sz="2257">
                <a:solidFill>
                  <a:srgbClr val="232323"/>
                </a:solidFill>
                <a:latin typeface="Arimo"/>
                <a:ea typeface="Arimo"/>
                <a:cs typeface="Arimo"/>
                <a:sym typeface="Arimo"/>
              </a:rPr>
              <a:t>Recent years, including the Covid-19 pandemic and global and national events, have brought the church into new and often post-traumatic contexts for mission, ministry, and evangelism. How have these changes impacted the way you meet Jesus, proclaim the gospel, and form disciples in your context? What failures and successes have you learned from during times of acute change? What burdens must we lay down to make space for renewal, refreshment and hope for ourselves and for others? Where do you find – or offer – creativity, innovation, growth in the current moment, and for the future? </a:t>
            </a:r>
          </a:p>
        </p:txBody>
      </p:sp>
      <p:sp>
        <p:nvSpPr>
          <p:cNvPr name="TextBox 14" id="14"/>
          <p:cNvSpPr txBox="true"/>
          <p:nvPr/>
        </p:nvSpPr>
        <p:spPr>
          <a:xfrm rot="0">
            <a:off x="3595714" y="3985930"/>
            <a:ext cx="4045987" cy="728271"/>
          </a:xfrm>
          <a:prstGeom prst="rect">
            <a:avLst/>
          </a:prstGeom>
        </p:spPr>
        <p:txBody>
          <a:bodyPr anchor="t" rtlCol="false" tIns="0" lIns="0" bIns="0" rIns="0">
            <a:spAutoFit/>
          </a:bodyPr>
          <a:lstStyle/>
          <a:p>
            <a:pPr algn="ctr">
              <a:lnSpc>
                <a:spcPts val="2909"/>
              </a:lnSpc>
            </a:pPr>
            <a:r>
              <a:rPr lang="en-US" sz="2077">
                <a:solidFill>
                  <a:srgbClr val="232323"/>
                </a:solidFill>
                <a:latin typeface="Arimo Bold"/>
                <a:ea typeface="Arimo Bold"/>
                <a:cs typeface="Arimo Bold"/>
                <a:sym typeface="Arimo Bold"/>
              </a:rPr>
              <a:t>GOL on the ground at GenCon24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19484" y="1028700"/>
            <a:ext cx="13550499" cy="9332906"/>
          </a:xfrm>
          <a:custGeom>
            <a:avLst/>
            <a:gdLst/>
            <a:ahLst/>
            <a:cxnLst/>
            <a:rect r="r" b="b" t="t" l="l"/>
            <a:pathLst>
              <a:path h="9332906" w="13550499">
                <a:moveTo>
                  <a:pt x="0" y="0"/>
                </a:moveTo>
                <a:lnTo>
                  <a:pt x="13550499" y="0"/>
                </a:lnTo>
                <a:lnTo>
                  <a:pt x="13550499" y="9332906"/>
                </a:lnTo>
                <a:lnTo>
                  <a:pt x="0" y="93329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80455" y="196849"/>
            <a:ext cx="4627587"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a:ea typeface="Arimo"/>
                <a:cs typeface="Arimo"/>
                <a:sym typeface="Arimo"/>
              </a:rPr>
              <a:t>Table of contents</a:t>
            </a:r>
          </a:p>
        </p:txBody>
      </p:sp>
      <p:sp>
        <p:nvSpPr>
          <p:cNvPr name="TextBox 4" id="4"/>
          <p:cNvSpPr txBox="true"/>
          <p:nvPr/>
        </p:nvSpPr>
        <p:spPr>
          <a:xfrm rot="0">
            <a:off x="3467113" y="1849198"/>
            <a:ext cx="4416996" cy="598938"/>
          </a:xfrm>
          <a:prstGeom prst="rect">
            <a:avLst/>
          </a:prstGeom>
        </p:spPr>
        <p:txBody>
          <a:bodyPr anchor="t" rtlCol="false" tIns="0" lIns="0" bIns="0" rIns="0">
            <a:spAutoFit/>
          </a:bodyPr>
          <a:lstStyle/>
          <a:p>
            <a:pPr algn="ctr">
              <a:lnSpc>
                <a:spcPts val="4787"/>
              </a:lnSpc>
            </a:pPr>
            <a:r>
              <a:rPr lang="en-US" sz="3419">
                <a:solidFill>
                  <a:srgbClr val="FFFEFE"/>
                </a:solidFill>
                <a:latin typeface="Arimo"/>
                <a:ea typeface="Arimo"/>
                <a:cs typeface="Arimo"/>
                <a:sym typeface="Arimo"/>
              </a:rPr>
              <a:t>From the Board Chair  </a:t>
            </a:r>
          </a:p>
        </p:txBody>
      </p:sp>
      <p:sp>
        <p:nvSpPr>
          <p:cNvPr name="TextBox 5" id="5"/>
          <p:cNvSpPr txBox="true"/>
          <p:nvPr/>
        </p:nvSpPr>
        <p:spPr>
          <a:xfrm rot="0">
            <a:off x="3838308" y="4187907"/>
            <a:ext cx="3378547" cy="598938"/>
          </a:xfrm>
          <a:prstGeom prst="rect">
            <a:avLst/>
          </a:prstGeom>
        </p:spPr>
        <p:txBody>
          <a:bodyPr anchor="t" rtlCol="false" tIns="0" lIns="0" bIns="0" rIns="0">
            <a:spAutoFit/>
          </a:bodyPr>
          <a:lstStyle/>
          <a:p>
            <a:pPr algn="ctr">
              <a:lnSpc>
                <a:spcPts val="4787"/>
              </a:lnSpc>
            </a:pPr>
            <a:r>
              <a:rPr lang="en-US" sz="3419">
                <a:solidFill>
                  <a:srgbClr val="FFFEFE"/>
                </a:solidFill>
                <a:latin typeface="Arimo"/>
                <a:ea typeface="Arimo"/>
                <a:cs typeface="Arimo"/>
                <a:sym typeface="Arimo"/>
              </a:rPr>
              <a:t>From the Director</a:t>
            </a:r>
          </a:p>
        </p:txBody>
      </p:sp>
      <p:sp>
        <p:nvSpPr>
          <p:cNvPr name="TextBox 6" id="6"/>
          <p:cNvSpPr txBox="true"/>
          <p:nvPr/>
        </p:nvSpPr>
        <p:spPr>
          <a:xfrm rot="0">
            <a:off x="3656663" y="6155039"/>
            <a:ext cx="3741837" cy="1199013"/>
          </a:xfrm>
          <a:prstGeom prst="rect">
            <a:avLst/>
          </a:prstGeom>
        </p:spPr>
        <p:txBody>
          <a:bodyPr anchor="t" rtlCol="false" tIns="0" lIns="0" bIns="0" rIns="0">
            <a:spAutoFit/>
          </a:bodyPr>
          <a:lstStyle/>
          <a:p>
            <a:pPr algn="ctr">
              <a:lnSpc>
                <a:spcPts val="4787"/>
              </a:lnSpc>
            </a:pPr>
            <a:r>
              <a:rPr lang="en-US" sz="3419">
                <a:solidFill>
                  <a:srgbClr val="FFFEFE"/>
                </a:solidFill>
                <a:latin typeface="Arimo"/>
                <a:ea typeface="Arimo"/>
                <a:cs typeface="Arimo"/>
                <a:sym typeface="Arimo"/>
              </a:rPr>
              <a:t>2023 Gatherings &amp; </a:t>
            </a:r>
          </a:p>
          <a:p>
            <a:pPr algn="ctr">
              <a:lnSpc>
                <a:spcPts val="4787"/>
              </a:lnSpc>
            </a:pPr>
            <a:r>
              <a:rPr lang="en-US" sz="3419">
                <a:solidFill>
                  <a:srgbClr val="FFFEFE"/>
                </a:solidFill>
                <a:latin typeface="Arimo"/>
                <a:ea typeface="Arimo"/>
                <a:cs typeface="Arimo"/>
                <a:sym typeface="Arimo"/>
              </a:rPr>
              <a:t>Travels</a:t>
            </a:r>
          </a:p>
        </p:txBody>
      </p:sp>
      <p:sp>
        <p:nvSpPr>
          <p:cNvPr name="TextBox 7" id="7"/>
          <p:cNvSpPr txBox="true"/>
          <p:nvPr/>
        </p:nvSpPr>
        <p:spPr>
          <a:xfrm rot="0">
            <a:off x="3831967" y="8667074"/>
            <a:ext cx="3160731" cy="581930"/>
          </a:xfrm>
          <a:prstGeom prst="rect">
            <a:avLst/>
          </a:prstGeom>
        </p:spPr>
        <p:txBody>
          <a:bodyPr anchor="t" rtlCol="false" tIns="0" lIns="0" bIns="0" rIns="0">
            <a:spAutoFit/>
          </a:bodyPr>
          <a:lstStyle/>
          <a:p>
            <a:pPr algn="ctr">
              <a:lnSpc>
                <a:spcPts val="4787"/>
              </a:lnSpc>
            </a:pPr>
            <a:r>
              <a:rPr lang="en-US" sz="3419">
                <a:solidFill>
                  <a:srgbClr val="FFFEFE"/>
                </a:solidFill>
                <a:latin typeface="Aileron"/>
                <a:ea typeface="Aileron"/>
                <a:cs typeface="Aileron"/>
                <a:sym typeface="Aileron"/>
              </a:rPr>
              <a:t>2023 Financials </a:t>
            </a:r>
          </a:p>
        </p:txBody>
      </p:sp>
      <p:sp>
        <p:nvSpPr>
          <p:cNvPr name="TextBox 8" id="8"/>
          <p:cNvSpPr txBox="true"/>
          <p:nvPr/>
        </p:nvSpPr>
        <p:spPr>
          <a:xfrm rot="0">
            <a:off x="2951685" y="8632565"/>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251A15"/>
                </a:solidFill>
                <a:latin typeface="Copperplate Gothic 29 AB"/>
                <a:ea typeface="Copperplate Gothic 29 AB"/>
                <a:cs typeface="Copperplate Gothic 29 AB"/>
                <a:sym typeface="Copperplate Gothic 29 AB"/>
              </a:rPr>
              <a:t>5</a:t>
            </a:r>
          </a:p>
        </p:txBody>
      </p:sp>
      <p:sp>
        <p:nvSpPr>
          <p:cNvPr name="TextBox 9" id="9"/>
          <p:cNvSpPr txBox="true"/>
          <p:nvPr/>
        </p:nvSpPr>
        <p:spPr>
          <a:xfrm rot="0">
            <a:off x="2951685" y="6373577"/>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251A15"/>
                </a:solidFill>
                <a:latin typeface="Copperplate Gothic 29 AB"/>
                <a:ea typeface="Copperplate Gothic 29 AB"/>
                <a:cs typeface="Copperplate Gothic 29 AB"/>
                <a:sym typeface="Copperplate Gothic 29 AB"/>
              </a:rPr>
              <a:t>3</a:t>
            </a:r>
          </a:p>
        </p:txBody>
      </p:sp>
      <p:sp>
        <p:nvSpPr>
          <p:cNvPr name="TextBox 10" id="10"/>
          <p:cNvSpPr txBox="true"/>
          <p:nvPr/>
        </p:nvSpPr>
        <p:spPr>
          <a:xfrm rot="0">
            <a:off x="2951685" y="4111707"/>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251A15"/>
                </a:solidFill>
                <a:latin typeface="Copperplate Gothic 29 AB"/>
                <a:ea typeface="Copperplate Gothic 29 AB"/>
                <a:cs typeface="Copperplate Gothic 29 AB"/>
                <a:sym typeface="Copperplate Gothic 29 AB"/>
              </a:rPr>
              <a:t>2</a:t>
            </a:r>
          </a:p>
        </p:txBody>
      </p:sp>
      <p:sp>
        <p:nvSpPr>
          <p:cNvPr name="TextBox 11" id="11"/>
          <p:cNvSpPr txBox="true"/>
          <p:nvPr/>
        </p:nvSpPr>
        <p:spPr>
          <a:xfrm rot="0">
            <a:off x="2951685" y="1784582"/>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251A15"/>
                </a:solidFill>
                <a:latin typeface="Copperplate Gothic 29 AB"/>
                <a:ea typeface="Copperplate Gothic 29 AB"/>
                <a:cs typeface="Copperplate Gothic 29 AB"/>
                <a:sym typeface="Copperplate Gothic 29 AB"/>
              </a:rPr>
              <a:t>1</a:t>
            </a:r>
          </a:p>
        </p:txBody>
      </p:sp>
      <p:sp>
        <p:nvSpPr>
          <p:cNvPr name="TextBox 12" id="12"/>
          <p:cNvSpPr txBox="true"/>
          <p:nvPr/>
        </p:nvSpPr>
        <p:spPr>
          <a:xfrm rot="0">
            <a:off x="10351031" y="1824452"/>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251A15"/>
                </a:solidFill>
                <a:latin typeface="Copperplate Gothic 29 AB"/>
                <a:ea typeface="Copperplate Gothic 29 AB"/>
                <a:cs typeface="Copperplate Gothic 29 AB"/>
                <a:sym typeface="Copperplate Gothic 29 AB"/>
              </a:rPr>
              <a:t>8</a:t>
            </a:r>
          </a:p>
        </p:txBody>
      </p:sp>
      <p:sp>
        <p:nvSpPr>
          <p:cNvPr name="TextBox 13" id="13"/>
          <p:cNvSpPr txBox="true"/>
          <p:nvPr/>
        </p:nvSpPr>
        <p:spPr>
          <a:xfrm rot="0">
            <a:off x="10197776" y="4143675"/>
            <a:ext cx="613023" cy="756921"/>
          </a:xfrm>
          <a:prstGeom prst="rect">
            <a:avLst/>
          </a:prstGeom>
        </p:spPr>
        <p:txBody>
          <a:bodyPr anchor="t" rtlCol="false" tIns="0" lIns="0" bIns="0" rIns="0">
            <a:spAutoFit/>
          </a:bodyPr>
          <a:lstStyle/>
          <a:p>
            <a:pPr algn="ctr">
              <a:lnSpc>
                <a:spcPts val="5529"/>
              </a:lnSpc>
              <a:spcBef>
                <a:spcPct val="0"/>
              </a:spcBef>
            </a:pPr>
            <a:r>
              <a:rPr lang="en-US" sz="3949">
                <a:solidFill>
                  <a:srgbClr val="251A15"/>
                </a:solidFill>
                <a:latin typeface="Copperplate Gothic 29 AB"/>
                <a:ea typeface="Copperplate Gothic 29 AB"/>
                <a:cs typeface="Copperplate Gothic 29 AB"/>
                <a:sym typeface="Copperplate Gothic 29 AB"/>
              </a:rPr>
              <a:t>10</a:t>
            </a:r>
          </a:p>
        </p:txBody>
      </p:sp>
      <p:sp>
        <p:nvSpPr>
          <p:cNvPr name="TextBox 14" id="14"/>
          <p:cNvSpPr txBox="true"/>
          <p:nvPr/>
        </p:nvSpPr>
        <p:spPr>
          <a:xfrm rot="0">
            <a:off x="11385474" y="1940523"/>
            <a:ext cx="2607543" cy="598938"/>
          </a:xfrm>
          <a:prstGeom prst="rect">
            <a:avLst/>
          </a:prstGeom>
        </p:spPr>
        <p:txBody>
          <a:bodyPr anchor="t" rtlCol="false" tIns="0" lIns="0" bIns="0" rIns="0">
            <a:spAutoFit/>
          </a:bodyPr>
          <a:lstStyle/>
          <a:p>
            <a:pPr algn="ctr">
              <a:lnSpc>
                <a:spcPts val="4787"/>
              </a:lnSpc>
            </a:pPr>
            <a:r>
              <a:rPr lang="en-US" sz="3419">
                <a:solidFill>
                  <a:srgbClr val="FFFEFE"/>
                </a:solidFill>
                <a:latin typeface="Arimo"/>
                <a:ea typeface="Arimo"/>
                <a:cs typeface="Arimo"/>
                <a:sym typeface="Arimo"/>
              </a:rPr>
              <a:t>2023 Donors </a:t>
            </a:r>
          </a:p>
        </p:txBody>
      </p:sp>
      <p:sp>
        <p:nvSpPr>
          <p:cNvPr name="TextBox 15" id="15"/>
          <p:cNvSpPr txBox="true"/>
          <p:nvPr/>
        </p:nvSpPr>
        <p:spPr>
          <a:xfrm rot="0">
            <a:off x="10301695" y="6373577"/>
            <a:ext cx="613023" cy="756921"/>
          </a:xfrm>
          <a:prstGeom prst="rect">
            <a:avLst/>
          </a:prstGeom>
        </p:spPr>
        <p:txBody>
          <a:bodyPr anchor="t" rtlCol="false" tIns="0" lIns="0" bIns="0" rIns="0">
            <a:spAutoFit/>
          </a:bodyPr>
          <a:lstStyle/>
          <a:p>
            <a:pPr algn="ctr">
              <a:lnSpc>
                <a:spcPts val="5529"/>
              </a:lnSpc>
              <a:spcBef>
                <a:spcPct val="0"/>
              </a:spcBef>
            </a:pPr>
            <a:r>
              <a:rPr lang="en-US" sz="3949">
                <a:solidFill>
                  <a:srgbClr val="251A15"/>
                </a:solidFill>
                <a:latin typeface="Copperplate Gothic 29 AB"/>
                <a:ea typeface="Copperplate Gothic 29 AB"/>
                <a:cs typeface="Copperplate Gothic 29 AB"/>
                <a:sym typeface="Copperplate Gothic 29 AB"/>
              </a:rPr>
              <a:t>13</a:t>
            </a:r>
          </a:p>
        </p:txBody>
      </p:sp>
      <p:sp>
        <p:nvSpPr>
          <p:cNvPr name="TextBox 16" id="16"/>
          <p:cNvSpPr txBox="true"/>
          <p:nvPr/>
        </p:nvSpPr>
        <p:spPr>
          <a:xfrm rot="0">
            <a:off x="11630634" y="4219875"/>
            <a:ext cx="2366442" cy="598938"/>
          </a:xfrm>
          <a:prstGeom prst="rect">
            <a:avLst/>
          </a:prstGeom>
        </p:spPr>
        <p:txBody>
          <a:bodyPr anchor="t" rtlCol="false" tIns="0" lIns="0" bIns="0" rIns="0">
            <a:spAutoFit/>
          </a:bodyPr>
          <a:lstStyle/>
          <a:p>
            <a:pPr algn="ctr">
              <a:lnSpc>
                <a:spcPts val="4787"/>
              </a:lnSpc>
            </a:pPr>
            <a:r>
              <a:rPr lang="en-US" sz="3419">
                <a:solidFill>
                  <a:srgbClr val="FFFEFE"/>
                </a:solidFill>
                <a:latin typeface="Arimo"/>
                <a:ea typeface="Arimo"/>
                <a:cs typeface="Arimo"/>
                <a:sym typeface="Arimo"/>
              </a:rPr>
              <a:t>2024 Board </a:t>
            </a:r>
          </a:p>
        </p:txBody>
      </p:sp>
      <p:sp>
        <p:nvSpPr>
          <p:cNvPr name="TextBox 17" id="17"/>
          <p:cNvSpPr txBox="true"/>
          <p:nvPr/>
        </p:nvSpPr>
        <p:spPr>
          <a:xfrm rot="0">
            <a:off x="11582881" y="6344739"/>
            <a:ext cx="2897758" cy="598938"/>
          </a:xfrm>
          <a:prstGeom prst="rect">
            <a:avLst/>
          </a:prstGeom>
        </p:spPr>
        <p:txBody>
          <a:bodyPr anchor="t" rtlCol="false" tIns="0" lIns="0" bIns="0" rIns="0">
            <a:spAutoFit/>
          </a:bodyPr>
          <a:lstStyle/>
          <a:p>
            <a:pPr algn="ctr">
              <a:lnSpc>
                <a:spcPts val="4787"/>
              </a:lnSpc>
            </a:pPr>
            <a:r>
              <a:rPr lang="en-US" sz="3419">
                <a:solidFill>
                  <a:srgbClr val="FFFEFE"/>
                </a:solidFill>
                <a:latin typeface="Arimo"/>
                <a:ea typeface="Arimo"/>
                <a:cs typeface="Arimo"/>
                <a:sym typeface="Arimo"/>
              </a:rPr>
              <a:t>Looking Ahead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7983" y="1242333"/>
            <a:ext cx="2437247" cy="3497450"/>
          </a:xfrm>
          <a:custGeom>
            <a:avLst/>
            <a:gdLst/>
            <a:ahLst/>
            <a:cxnLst/>
            <a:rect r="r" b="b" t="t" l="l"/>
            <a:pathLst>
              <a:path h="3497450" w="2437247">
                <a:moveTo>
                  <a:pt x="0" y="0"/>
                </a:moveTo>
                <a:lnTo>
                  <a:pt x="2437247" y="0"/>
                </a:lnTo>
                <a:lnTo>
                  <a:pt x="2437247" y="3497450"/>
                </a:lnTo>
                <a:lnTo>
                  <a:pt x="0" y="3497450"/>
                </a:lnTo>
                <a:lnTo>
                  <a:pt x="0" y="0"/>
                </a:lnTo>
                <a:close/>
              </a:path>
            </a:pathLst>
          </a:custGeom>
          <a:blipFill>
            <a:blip r:embed="rId2"/>
            <a:stretch>
              <a:fillRect l="0" t="0" r="0" b="0"/>
            </a:stretch>
          </a:blipFill>
        </p:spPr>
      </p:sp>
      <p:sp>
        <p:nvSpPr>
          <p:cNvPr name="Freeform 3" id="3"/>
          <p:cNvSpPr/>
          <p:nvPr/>
        </p:nvSpPr>
        <p:spPr>
          <a:xfrm flipH="false" flipV="false" rot="0">
            <a:off x="511786" y="4949333"/>
            <a:ext cx="2169640" cy="1540279"/>
          </a:xfrm>
          <a:custGeom>
            <a:avLst/>
            <a:gdLst/>
            <a:ahLst/>
            <a:cxnLst/>
            <a:rect r="r" b="b" t="t" l="l"/>
            <a:pathLst>
              <a:path h="1540279" w="2169640">
                <a:moveTo>
                  <a:pt x="0" y="0"/>
                </a:moveTo>
                <a:lnTo>
                  <a:pt x="2169640" y="0"/>
                </a:lnTo>
                <a:lnTo>
                  <a:pt x="2169640" y="1540279"/>
                </a:lnTo>
                <a:lnTo>
                  <a:pt x="0" y="1540279"/>
                </a:lnTo>
                <a:lnTo>
                  <a:pt x="0" y="0"/>
                </a:lnTo>
                <a:close/>
              </a:path>
            </a:pathLst>
          </a:custGeom>
          <a:blipFill>
            <a:blip r:embed="rId3"/>
            <a:stretch>
              <a:fillRect l="0" t="0" r="0" b="0"/>
            </a:stretch>
          </a:blipFill>
        </p:spPr>
      </p:sp>
      <p:sp>
        <p:nvSpPr>
          <p:cNvPr name="TextBox 4" id="4"/>
          <p:cNvSpPr txBox="true"/>
          <p:nvPr/>
        </p:nvSpPr>
        <p:spPr>
          <a:xfrm rot="0">
            <a:off x="267038" y="196849"/>
            <a:ext cx="5967487"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a:ea typeface="Arimo"/>
                <a:cs typeface="Arimo"/>
                <a:sym typeface="Arimo"/>
              </a:rPr>
              <a:t>From the Board Chair </a:t>
            </a:r>
          </a:p>
        </p:txBody>
      </p:sp>
      <p:sp>
        <p:nvSpPr>
          <p:cNvPr name="TextBox 5" id="5"/>
          <p:cNvSpPr txBox="true"/>
          <p:nvPr/>
        </p:nvSpPr>
        <p:spPr>
          <a:xfrm rot="0">
            <a:off x="17852486" y="9364071"/>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1</a:t>
            </a:r>
          </a:p>
        </p:txBody>
      </p:sp>
      <p:sp>
        <p:nvSpPr>
          <p:cNvPr name="TextBox 6" id="6"/>
          <p:cNvSpPr txBox="true"/>
          <p:nvPr/>
        </p:nvSpPr>
        <p:spPr>
          <a:xfrm rot="0">
            <a:off x="3589998" y="1185183"/>
            <a:ext cx="14043633" cy="7811739"/>
          </a:xfrm>
          <a:prstGeom prst="rect">
            <a:avLst/>
          </a:prstGeom>
        </p:spPr>
        <p:txBody>
          <a:bodyPr anchor="t" rtlCol="false" tIns="0" lIns="0" bIns="0" rIns="0">
            <a:spAutoFit/>
          </a:bodyPr>
          <a:lstStyle/>
          <a:p>
            <a:pPr algn="l">
              <a:lnSpc>
                <a:spcPts val="3081"/>
              </a:lnSpc>
            </a:pPr>
            <a:r>
              <a:rPr lang="en-US" sz="2201">
                <a:solidFill>
                  <a:srgbClr val="251A15"/>
                </a:solidFill>
                <a:latin typeface="Arimo"/>
                <a:ea typeface="Arimo"/>
                <a:cs typeface="Arimo"/>
                <a:sym typeface="Arimo"/>
              </a:rPr>
              <a:t>As the context around us keeps shifting, the core work and purpose of GOL keeps growing clearer: to connect gospel-focused leaders to foster creativity, strengthen hope, make spaces for insight and innovation, and learn from one another – all of which fuels and feeds the life and growth of the church in the mission of Jesus. </a:t>
            </a:r>
          </a:p>
          <a:p>
            <a:pPr algn="l">
              <a:lnSpc>
                <a:spcPts val="3081"/>
              </a:lnSpc>
            </a:pPr>
          </a:p>
          <a:p>
            <a:pPr algn="l">
              <a:lnSpc>
                <a:spcPts val="3081"/>
              </a:lnSpc>
            </a:pPr>
            <a:r>
              <a:rPr lang="en-US" sz="2201">
                <a:solidFill>
                  <a:srgbClr val="251A15"/>
                </a:solidFill>
                <a:latin typeface="Arimo"/>
                <a:ea typeface="Arimo"/>
                <a:cs typeface="Arimo"/>
                <a:sym typeface="Arimo"/>
              </a:rPr>
              <a:t>2023 saw the continued expansion of our lay leader network – a powerful force for renewal, growth, and strength throughout the church and God’s world, along with the broadening of all our networks as we shift toward invitation and discernment as our network entry points for leaders, rather than nomination from within. This helps us respond to, welcome, and serve often underrepresented leaders, from whose work the church often finds life-giving transformation.</a:t>
            </a:r>
          </a:p>
          <a:p>
            <a:pPr algn="l">
              <a:lnSpc>
                <a:spcPts val="3081"/>
              </a:lnSpc>
            </a:pPr>
          </a:p>
          <a:p>
            <a:pPr algn="l">
              <a:lnSpc>
                <a:spcPts val="3081"/>
              </a:lnSpc>
            </a:pPr>
            <a:r>
              <a:rPr lang="en-US" sz="2201">
                <a:solidFill>
                  <a:srgbClr val="251A15"/>
                </a:solidFill>
                <a:latin typeface="Arimo"/>
                <a:ea typeface="Arimo"/>
                <a:cs typeface="Arimo"/>
                <a:sym typeface="Arimo"/>
              </a:rPr>
              <a:t>We have also been discerning and dreaming – in the board and with our executive director and staff – about new ways to partner and connect with other networks within the church to offer GOL’s unique and powerful peer-learning and creative gifts to support and develop leaders across the church. </a:t>
            </a:r>
          </a:p>
          <a:p>
            <a:pPr algn="l">
              <a:lnSpc>
                <a:spcPts val="3081"/>
              </a:lnSpc>
            </a:pPr>
          </a:p>
          <a:p>
            <a:pPr algn="l">
              <a:lnSpc>
                <a:spcPts val="3081"/>
              </a:lnSpc>
            </a:pPr>
            <a:r>
              <a:rPr lang="en-US" sz="2201">
                <a:solidFill>
                  <a:srgbClr val="251A15"/>
                </a:solidFill>
                <a:latin typeface="Arimo"/>
                <a:ea typeface="Arimo"/>
                <a:cs typeface="Arimo"/>
                <a:sym typeface="Arimo"/>
              </a:rPr>
              <a:t>I’m grateful to all of you – sharers and stakeholders in this particular field of God’s mission – as you continue to invest your creativity, connections, financial resources, time, prayer, talent and faith in the missionary call of Christ, and in the Gathering of Leaders. </a:t>
            </a:r>
          </a:p>
          <a:p>
            <a:pPr algn="l">
              <a:lnSpc>
                <a:spcPts val="3081"/>
              </a:lnSpc>
              <a:spcBef>
                <a:spcPct val="0"/>
              </a:spcBef>
            </a:pPr>
          </a:p>
          <a:p>
            <a:pPr algn="l">
              <a:lnSpc>
                <a:spcPts val="3081"/>
              </a:lnSpc>
              <a:spcBef>
                <a:spcPct val="0"/>
              </a:spcBef>
            </a:pPr>
            <a:r>
              <a:rPr lang="en-US" sz="2201">
                <a:solidFill>
                  <a:srgbClr val="251A15"/>
                </a:solidFill>
                <a:latin typeface="Arimo"/>
                <a:ea typeface="Arimo"/>
                <a:cs typeface="Arimo"/>
                <a:sym typeface="Arimo"/>
              </a:rPr>
              <a:t>Blessings,</a:t>
            </a:r>
          </a:p>
          <a:p>
            <a:pPr algn="l">
              <a:lnSpc>
                <a:spcPts val="3081"/>
              </a:lnSpc>
              <a:spcBef>
                <a:spcPct val="0"/>
              </a:spcBef>
            </a:pPr>
            <a:r>
              <a:rPr lang="en-US" sz="2201">
                <a:solidFill>
                  <a:srgbClr val="251A15"/>
                </a:solidFill>
                <a:latin typeface="Arimo"/>
                <a:ea typeface="Arimo"/>
                <a:cs typeface="Arimo"/>
                <a:sym typeface="Arimo"/>
              </a:rPr>
              <a:t>Emily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502960"/>
            <a:ext cx="2820037" cy="3821545"/>
          </a:xfrm>
          <a:custGeom>
            <a:avLst/>
            <a:gdLst/>
            <a:ahLst/>
            <a:cxnLst/>
            <a:rect r="r" b="b" t="t" l="l"/>
            <a:pathLst>
              <a:path h="3821545" w="2820037">
                <a:moveTo>
                  <a:pt x="0" y="0"/>
                </a:moveTo>
                <a:lnTo>
                  <a:pt x="2820037" y="0"/>
                </a:lnTo>
                <a:lnTo>
                  <a:pt x="2820037" y="3821545"/>
                </a:lnTo>
                <a:lnTo>
                  <a:pt x="0" y="3821545"/>
                </a:lnTo>
                <a:lnTo>
                  <a:pt x="0" y="0"/>
                </a:lnTo>
                <a:close/>
              </a:path>
            </a:pathLst>
          </a:custGeom>
          <a:blipFill>
            <a:blip r:embed="rId2"/>
            <a:stretch>
              <a:fillRect l="0" t="0" r="0" b="0"/>
            </a:stretch>
          </a:blipFill>
        </p:spPr>
      </p:sp>
      <p:sp>
        <p:nvSpPr>
          <p:cNvPr name="Freeform 3" id="3"/>
          <p:cNvSpPr/>
          <p:nvPr/>
        </p:nvSpPr>
        <p:spPr>
          <a:xfrm flipH="false" flipV="false" rot="0">
            <a:off x="1028700" y="5812511"/>
            <a:ext cx="2820037" cy="2002011"/>
          </a:xfrm>
          <a:custGeom>
            <a:avLst/>
            <a:gdLst/>
            <a:ahLst/>
            <a:cxnLst/>
            <a:rect r="r" b="b" t="t" l="l"/>
            <a:pathLst>
              <a:path h="2002011" w="2820037">
                <a:moveTo>
                  <a:pt x="0" y="0"/>
                </a:moveTo>
                <a:lnTo>
                  <a:pt x="2820037" y="0"/>
                </a:lnTo>
                <a:lnTo>
                  <a:pt x="2820037" y="2002011"/>
                </a:lnTo>
                <a:lnTo>
                  <a:pt x="0" y="2002011"/>
                </a:lnTo>
                <a:lnTo>
                  <a:pt x="0" y="0"/>
                </a:lnTo>
                <a:close/>
              </a:path>
            </a:pathLst>
          </a:custGeom>
          <a:blipFill>
            <a:blip r:embed="rId3"/>
            <a:stretch>
              <a:fillRect l="0" t="0" r="0" b="0"/>
            </a:stretch>
          </a:blipFill>
        </p:spPr>
      </p:sp>
      <p:sp>
        <p:nvSpPr>
          <p:cNvPr name="TextBox 4" id="4"/>
          <p:cNvSpPr txBox="true"/>
          <p:nvPr/>
        </p:nvSpPr>
        <p:spPr>
          <a:xfrm rot="0">
            <a:off x="-466867" y="323931"/>
            <a:ext cx="9374858"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a:ea typeface="Arimo"/>
                <a:cs typeface="Arimo"/>
                <a:sym typeface="Arimo"/>
              </a:rPr>
              <a:t>From the Executive Director</a:t>
            </a:r>
          </a:p>
        </p:txBody>
      </p:sp>
      <p:sp>
        <p:nvSpPr>
          <p:cNvPr name="TextBox 5" id="5"/>
          <p:cNvSpPr txBox="true"/>
          <p:nvPr/>
        </p:nvSpPr>
        <p:spPr>
          <a:xfrm rot="0">
            <a:off x="17853342" y="9496446"/>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2</a:t>
            </a:r>
          </a:p>
        </p:txBody>
      </p:sp>
      <p:sp>
        <p:nvSpPr>
          <p:cNvPr name="TextBox 6" id="6"/>
          <p:cNvSpPr txBox="true"/>
          <p:nvPr/>
        </p:nvSpPr>
        <p:spPr>
          <a:xfrm rot="0">
            <a:off x="4456571" y="1445810"/>
            <a:ext cx="13019264" cy="8202264"/>
          </a:xfrm>
          <a:prstGeom prst="rect">
            <a:avLst/>
          </a:prstGeom>
        </p:spPr>
        <p:txBody>
          <a:bodyPr anchor="t" rtlCol="false" tIns="0" lIns="0" bIns="0" rIns="0">
            <a:spAutoFit/>
          </a:bodyPr>
          <a:lstStyle/>
          <a:p>
            <a:pPr algn="l">
              <a:lnSpc>
                <a:spcPts val="3081"/>
              </a:lnSpc>
              <a:spcBef>
                <a:spcPct val="0"/>
              </a:spcBef>
            </a:pPr>
            <a:r>
              <a:rPr lang="en-US" sz="2201">
                <a:solidFill>
                  <a:srgbClr val="251A15"/>
                </a:solidFill>
                <a:latin typeface="Arimo"/>
                <a:ea typeface="Arimo"/>
                <a:cs typeface="Arimo"/>
                <a:sym typeface="Arimo"/>
              </a:rPr>
              <a:t>As Executive Director of The Gathering of Leaders, it is with immense gratitude that I present our annual report for 2023. In true Gathering of Leaders fashion, this year had a big ‘first’. In continuation of our work to be a more diverse and inclusive organization, GOL shifted from being an invitation only network to one where leaders can inquire for themselves. This openness and availability is already strengthening our lay and clergy leaders and I am grateful to our Board of Directors for their commitment to make this happen.</a:t>
            </a:r>
          </a:p>
          <a:p>
            <a:pPr algn="l">
              <a:lnSpc>
                <a:spcPts val="3081"/>
              </a:lnSpc>
              <a:spcBef>
                <a:spcPct val="0"/>
              </a:spcBef>
            </a:pPr>
          </a:p>
          <a:p>
            <a:pPr algn="l">
              <a:lnSpc>
                <a:spcPts val="3081"/>
              </a:lnSpc>
              <a:spcBef>
                <a:spcPct val="0"/>
              </a:spcBef>
            </a:pPr>
            <a:r>
              <a:rPr lang="en-US" sz="2201">
                <a:solidFill>
                  <a:srgbClr val="251A15"/>
                </a:solidFill>
                <a:latin typeface="Arimo"/>
                <a:ea typeface="Arimo"/>
                <a:cs typeface="Arimo"/>
                <a:sym typeface="Arimo"/>
              </a:rPr>
              <a:t>Also, our dedication to nurturing current and future leaders in the Episcopal Church remained unwavering. In 2023 we grew both our clergy and lay leader networks with Gatherings held in Chicago, Maryland, North Carolina, and San Francisco, connecting leaders from across the nation. By investing in leadership development at all levels, we aim to create a ripple effect that extends far beyond our immediate reach, shaping the changing church of the future.</a:t>
            </a:r>
          </a:p>
          <a:p>
            <a:pPr algn="l">
              <a:lnSpc>
                <a:spcPts val="3081"/>
              </a:lnSpc>
              <a:spcBef>
                <a:spcPct val="0"/>
              </a:spcBef>
            </a:pPr>
          </a:p>
          <a:p>
            <a:pPr algn="l">
              <a:lnSpc>
                <a:spcPts val="3081"/>
              </a:lnSpc>
              <a:spcBef>
                <a:spcPct val="0"/>
              </a:spcBef>
            </a:pPr>
            <a:r>
              <a:rPr lang="en-US" sz="2201">
                <a:solidFill>
                  <a:srgbClr val="251A15"/>
                </a:solidFill>
                <a:latin typeface="Arimo"/>
                <a:ea typeface="Arimo"/>
                <a:cs typeface="Arimo"/>
                <a:sym typeface="Arimo"/>
              </a:rPr>
              <a:t>Looking ahead, we are energized by the possibilities that lie before us. As we continue to adapt to a rapidly changing world, we remain dedicated to our core values of hope, innovative creativity, and peer learning. Together, we will build upon the successes of the past year and seize the opportunities of tomorrow, reaffirming our commitment to the Great Commission. Thank you to our dedicated team, partners, and supporters for their unwavering commitment to our shared vision. With your continued support, we will chart a course towards a brighter future for The Gathering of Leaders and the leaders we serve.</a:t>
            </a:r>
          </a:p>
          <a:p>
            <a:pPr algn="l">
              <a:lnSpc>
                <a:spcPts val="3081"/>
              </a:lnSpc>
              <a:spcBef>
                <a:spcPct val="0"/>
              </a:spcBef>
            </a:pPr>
          </a:p>
          <a:p>
            <a:pPr algn="l">
              <a:lnSpc>
                <a:spcPts val="3081"/>
              </a:lnSpc>
              <a:spcBef>
                <a:spcPct val="0"/>
              </a:spcBef>
            </a:pPr>
            <a:r>
              <a:rPr lang="en-US" sz="2201">
                <a:solidFill>
                  <a:srgbClr val="251A15"/>
                </a:solidFill>
                <a:latin typeface="Arimo"/>
                <a:ea typeface="Arimo"/>
                <a:cs typeface="Arimo"/>
                <a:sym typeface="Arimo"/>
              </a:rPr>
              <a:t>~ Haley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45804" y="495436"/>
            <a:ext cx="1698789" cy="2179886"/>
          </a:xfrm>
          <a:custGeom>
            <a:avLst/>
            <a:gdLst/>
            <a:ahLst/>
            <a:cxnLst/>
            <a:rect r="r" b="b" t="t" l="l"/>
            <a:pathLst>
              <a:path h="2179886" w="1698789">
                <a:moveTo>
                  <a:pt x="0" y="0"/>
                </a:moveTo>
                <a:lnTo>
                  <a:pt x="1698789" y="0"/>
                </a:lnTo>
                <a:lnTo>
                  <a:pt x="1698789" y="2179887"/>
                </a:lnTo>
                <a:lnTo>
                  <a:pt x="0" y="2179887"/>
                </a:lnTo>
                <a:lnTo>
                  <a:pt x="0" y="0"/>
                </a:lnTo>
                <a:close/>
              </a:path>
            </a:pathLst>
          </a:custGeom>
          <a:blipFill>
            <a:blip r:embed="rId2"/>
            <a:stretch>
              <a:fillRect l="0" t="0" r="0" b="0"/>
            </a:stretch>
          </a:blipFill>
        </p:spPr>
      </p:sp>
      <p:sp>
        <p:nvSpPr>
          <p:cNvPr name="Freeform 3" id="3"/>
          <p:cNvSpPr/>
          <p:nvPr/>
        </p:nvSpPr>
        <p:spPr>
          <a:xfrm flipH="false" flipV="false" rot="-1213120">
            <a:off x="15214742" y="615269"/>
            <a:ext cx="1912617" cy="1940221"/>
          </a:xfrm>
          <a:custGeom>
            <a:avLst/>
            <a:gdLst/>
            <a:ahLst/>
            <a:cxnLst/>
            <a:rect r="r" b="b" t="t" l="l"/>
            <a:pathLst>
              <a:path h="1940221" w="1912617">
                <a:moveTo>
                  <a:pt x="0" y="0"/>
                </a:moveTo>
                <a:lnTo>
                  <a:pt x="1912617" y="0"/>
                </a:lnTo>
                <a:lnTo>
                  <a:pt x="1912617" y="1940221"/>
                </a:lnTo>
                <a:lnTo>
                  <a:pt x="0" y="1940221"/>
                </a:lnTo>
                <a:lnTo>
                  <a:pt x="0" y="0"/>
                </a:lnTo>
                <a:close/>
              </a:path>
            </a:pathLst>
          </a:custGeom>
          <a:blipFill>
            <a:blip r:embed="rId3"/>
            <a:stretch>
              <a:fillRect l="0" t="0" r="0" b="0"/>
            </a:stretch>
          </a:blipFill>
        </p:spPr>
      </p:sp>
      <p:sp>
        <p:nvSpPr>
          <p:cNvPr name="Freeform 4" id="4"/>
          <p:cNvSpPr/>
          <p:nvPr/>
        </p:nvSpPr>
        <p:spPr>
          <a:xfrm flipH="false" flipV="false" rot="0">
            <a:off x="5398361" y="1199058"/>
            <a:ext cx="2828581" cy="3407500"/>
          </a:xfrm>
          <a:custGeom>
            <a:avLst/>
            <a:gdLst/>
            <a:ahLst/>
            <a:cxnLst/>
            <a:rect r="r" b="b" t="t" l="l"/>
            <a:pathLst>
              <a:path h="3407500" w="2828581">
                <a:moveTo>
                  <a:pt x="0" y="0"/>
                </a:moveTo>
                <a:lnTo>
                  <a:pt x="2828581" y="0"/>
                </a:lnTo>
                <a:lnTo>
                  <a:pt x="2828581" y="3407500"/>
                </a:lnTo>
                <a:lnTo>
                  <a:pt x="0" y="3407500"/>
                </a:lnTo>
                <a:lnTo>
                  <a:pt x="0" y="0"/>
                </a:lnTo>
                <a:close/>
              </a:path>
            </a:pathLst>
          </a:custGeom>
          <a:blipFill>
            <a:blip r:embed="rId4"/>
            <a:stretch>
              <a:fillRect l="0" t="0" r="0" b="0"/>
            </a:stretch>
          </a:blipFill>
        </p:spPr>
      </p:sp>
      <p:sp>
        <p:nvSpPr>
          <p:cNvPr name="Freeform 5" id="5"/>
          <p:cNvSpPr/>
          <p:nvPr/>
        </p:nvSpPr>
        <p:spPr>
          <a:xfrm flipH="false" flipV="false" rot="0">
            <a:off x="8226942" y="906200"/>
            <a:ext cx="4288544" cy="2748204"/>
          </a:xfrm>
          <a:custGeom>
            <a:avLst/>
            <a:gdLst/>
            <a:ahLst/>
            <a:cxnLst/>
            <a:rect r="r" b="b" t="t" l="l"/>
            <a:pathLst>
              <a:path h="2748204" w="4288544">
                <a:moveTo>
                  <a:pt x="0" y="0"/>
                </a:moveTo>
                <a:lnTo>
                  <a:pt x="4288544" y="0"/>
                </a:lnTo>
                <a:lnTo>
                  <a:pt x="4288544" y="2748204"/>
                </a:lnTo>
                <a:lnTo>
                  <a:pt x="0" y="2748204"/>
                </a:lnTo>
                <a:lnTo>
                  <a:pt x="0" y="0"/>
                </a:lnTo>
                <a:close/>
              </a:path>
            </a:pathLst>
          </a:custGeom>
          <a:blipFill>
            <a:blip r:embed="rId5"/>
            <a:stretch>
              <a:fillRect l="0" t="0" r="0" b="0"/>
            </a:stretch>
          </a:blipFill>
        </p:spPr>
      </p:sp>
      <p:sp>
        <p:nvSpPr>
          <p:cNvPr name="Freeform 6" id="6"/>
          <p:cNvSpPr/>
          <p:nvPr/>
        </p:nvSpPr>
        <p:spPr>
          <a:xfrm flipH="false" flipV="false" rot="0">
            <a:off x="2420846" y="6736574"/>
            <a:ext cx="3416498" cy="2032065"/>
          </a:xfrm>
          <a:custGeom>
            <a:avLst/>
            <a:gdLst/>
            <a:ahLst/>
            <a:cxnLst/>
            <a:rect r="r" b="b" t="t" l="l"/>
            <a:pathLst>
              <a:path h="2032065" w="3416498">
                <a:moveTo>
                  <a:pt x="0" y="0"/>
                </a:moveTo>
                <a:lnTo>
                  <a:pt x="3416498" y="0"/>
                </a:lnTo>
                <a:lnTo>
                  <a:pt x="3416498" y="2032065"/>
                </a:lnTo>
                <a:lnTo>
                  <a:pt x="0" y="2032065"/>
                </a:lnTo>
                <a:lnTo>
                  <a:pt x="0" y="0"/>
                </a:lnTo>
                <a:close/>
              </a:path>
            </a:pathLst>
          </a:custGeom>
          <a:blipFill>
            <a:blip r:embed="rId6"/>
            <a:stretch>
              <a:fillRect l="0" t="0" r="0" b="0"/>
            </a:stretch>
          </a:blipFill>
        </p:spPr>
      </p:sp>
      <p:sp>
        <p:nvSpPr>
          <p:cNvPr name="Freeform 7" id="7"/>
          <p:cNvSpPr/>
          <p:nvPr/>
        </p:nvSpPr>
        <p:spPr>
          <a:xfrm flipH="false" flipV="false" rot="0">
            <a:off x="275598" y="6500781"/>
            <a:ext cx="2208592" cy="2357432"/>
          </a:xfrm>
          <a:custGeom>
            <a:avLst/>
            <a:gdLst/>
            <a:ahLst/>
            <a:cxnLst/>
            <a:rect r="r" b="b" t="t" l="l"/>
            <a:pathLst>
              <a:path h="2357432" w="2208592">
                <a:moveTo>
                  <a:pt x="0" y="0"/>
                </a:moveTo>
                <a:lnTo>
                  <a:pt x="2208593" y="0"/>
                </a:lnTo>
                <a:lnTo>
                  <a:pt x="2208593" y="2357432"/>
                </a:lnTo>
                <a:lnTo>
                  <a:pt x="0" y="2357432"/>
                </a:lnTo>
                <a:lnTo>
                  <a:pt x="0" y="0"/>
                </a:lnTo>
                <a:close/>
              </a:path>
            </a:pathLst>
          </a:custGeom>
          <a:blipFill>
            <a:blip r:embed="rId7"/>
            <a:stretch>
              <a:fillRect l="0" t="0" r="0" b="0"/>
            </a:stretch>
          </a:blipFill>
        </p:spPr>
      </p:sp>
      <p:sp>
        <p:nvSpPr>
          <p:cNvPr name="Freeform 8" id="8"/>
          <p:cNvSpPr/>
          <p:nvPr/>
        </p:nvSpPr>
        <p:spPr>
          <a:xfrm flipH="false" flipV="false" rot="0">
            <a:off x="10215848" y="4132383"/>
            <a:ext cx="4464935" cy="2790020"/>
          </a:xfrm>
          <a:custGeom>
            <a:avLst/>
            <a:gdLst/>
            <a:ahLst/>
            <a:cxnLst/>
            <a:rect r="r" b="b" t="t" l="l"/>
            <a:pathLst>
              <a:path h="2790020" w="4464935">
                <a:moveTo>
                  <a:pt x="0" y="0"/>
                </a:moveTo>
                <a:lnTo>
                  <a:pt x="4464935" y="0"/>
                </a:lnTo>
                <a:lnTo>
                  <a:pt x="4464935" y="2790020"/>
                </a:lnTo>
                <a:lnTo>
                  <a:pt x="0" y="2790020"/>
                </a:lnTo>
                <a:lnTo>
                  <a:pt x="0" y="0"/>
                </a:lnTo>
                <a:close/>
              </a:path>
            </a:pathLst>
          </a:custGeom>
          <a:blipFill>
            <a:blip r:embed="rId8"/>
            <a:stretch>
              <a:fillRect l="0" t="0" r="0" b="0"/>
            </a:stretch>
          </a:blipFill>
        </p:spPr>
      </p:sp>
      <p:sp>
        <p:nvSpPr>
          <p:cNvPr name="Freeform 9" id="9"/>
          <p:cNvSpPr/>
          <p:nvPr/>
        </p:nvSpPr>
        <p:spPr>
          <a:xfrm flipH="false" flipV="false" rot="0">
            <a:off x="14680783" y="3382202"/>
            <a:ext cx="3212709" cy="3522596"/>
          </a:xfrm>
          <a:custGeom>
            <a:avLst/>
            <a:gdLst/>
            <a:ahLst/>
            <a:cxnLst/>
            <a:rect r="r" b="b" t="t" l="l"/>
            <a:pathLst>
              <a:path h="3522596" w="3212709">
                <a:moveTo>
                  <a:pt x="0" y="0"/>
                </a:moveTo>
                <a:lnTo>
                  <a:pt x="3212708" y="0"/>
                </a:lnTo>
                <a:lnTo>
                  <a:pt x="3212708" y="3522596"/>
                </a:lnTo>
                <a:lnTo>
                  <a:pt x="0" y="3522596"/>
                </a:lnTo>
                <a:lnTo>
                  <a:pt x="0" y="0"/>
                </a:lnTo>
                <a:close/>
              </a:path>
            </a:pathLst>
          </a:custGeom>
          <a:blipFill>
            <a:blip r:embed="rId9"/>
            <a:stretch>
              <a:fillRect l="0" t="0" r="0" b="0"/>
            </a:stretch>
          </a:blipFill>
        </p:spPr>
      </p:sp>
      <p:sp>
        <p:nvSpPr>
          <p:cNvPr name="Freeform 10" id="10"/>
          <p:cNvSpPr/>
          <p:nvPr/>
        </p:nvSpPr>
        <p:spPr>
          <a:xfrm flipH="false" flipV="false" rot="0">
            <a:off x="824239" y="4149704"/>
            <a:ext cx="3884824" cy="1361612"/>
          </a:xfrm>
          <a:custGeom>
            <a:avLst/>
            <a:gdLst/>
            <a:ahLst/>
            <a:cxnLst/>
            <a:rect r="r" b="b" t="t" l="l"/>
            <a:pathLst>
              <a:path h="1361612" w="3884824">
                <a:moveTo>
                  <a:pt x="0" y="0"/>
                </a:moveTo>
                <a:lnTo>
                  <a:pt x="3884824" y="0"/>
                </a:lnTo>
                <a:lnTo>
                  <a:pt x="3884824" y="1361611"/>
                </a:lnTo>
                <a:lnTo>
                  <a:pt x="0" y="1361611"/>
                </a:lnTo>
                <a:lnTo>
                  <a:pt x="0" y="0"/>
                </a:lnTo>
                <a:close/>
              </a:path>
            </a:pathLst>
          </a:custGeom>
          <a:blipFill>
            <a:blip r:embed="rId10"/>
            <a:stretch>
              <a:fillRect l="0" t="0" r="0" b="0"/>
            </a:stretch>
          </a:blipFill>
        </p:spPr>
      </p:sp>
      <p:sp>
        <p:nvSpPr>
          <p:cNvPr name="Freeform 11" id="11"/>
          <p:cNvSpPr/>
          <p:nvPr/>
        </p:nvSpPr>
        <p:spPr>
          <a:xfrm flipH="false" flipV="false" rot="0">
            <a:off x="6399540" y="6445387"/>
            <a:ext cx="2459658" cy="3033734"/>
          </a:xfrm>
          <a:custGeom>
            <a:avLst/>
            <a:gdLst/>
            <a:ahLst/>
            <a:cxnLst/>
            <a:rect r="r" b="b" t="t" l="l"/>
            <a:pathLst>
              <a:path h="3033734" w="2459658">
                <a:moveTo>
                  <a:pt x="0" y="0"/>
                </a:moveTo>
                <a:lnTo>
                  <a:pt x="2459658" y="0"/>
                </a:lnTo>
                <a:lnTo>
                  <a:pt x="2459658" y="3033734"/>
                </a:lnTo>
                <a:lnTo>
                  <a:pt x="0" y="3033734"/>
                </a:lnTo>
                <a:lnTo>
                  <a:pt x="0" y="0"/>
                </a:lnTo>
                <a:close/>
              </a:path>
            </a:pathLst>
          </a:custGeom>
          <a:blipFill>
            <a:blip r:embed="rId11"/>
            <a:stretch>
              <a:fillRect l="0" t="0" r="0" b="0"/>
            </a:stretch>
          </a:blipFill>
        </p:spPr>
      </p:sp>
      <p:sp>
        <p:nvSpPr>
          <p:cNvPr name="Freeform 12" id="12"/>
          <p:cNvSpPr/>
          <p:nvPr/>
        </p:nvSpPr>
        <p:spPr>
          <a:xfrm flipH="false" flipV="false" rot="0">
            <a:off x="8884046" y="7207234"/>
            <a:ext cx="2086427" cy="2271887"/>
          </a:xfrm>
          <a:custGeom>
            <a:avLst/>
            <a:gdLst/>
            <a:ahLst/>
            <a:cxnLst/>
            <a:rect r="r" b="b" t="t" l="l"/>
            <a:pathLst>
              <a:path h="2271887" w="2086427">
                <a:moveTo>
                  <a:pt x="0" y="0"/>
                </a:moveTo>
                <a:lnTo>
                  <a:pt x="2086427" y="0"/>
                </a:lnTo>
                <a:lnTo>
                  <a:pt x="2086427" y="2271887"/>
                </a:lnTo>
                <a:lnTo>
                  <a:pt x="0" y="2271887"/>
                </a:lnTo>
                <a:lnTo>
                  <a:pt x="0" y="0"/>
                </a:lnTo>
                <a:close/>
              </a:path>
            </a:pathLst>
          </a:custGeom>
          <a:blipFill>
            <a:blip r:embed="rId12"/>
            <a:stretch>
              <a:fillRect l="0" t="0" r="0" b="0"/>
            </a:stretch>
          </a:blipFill>
        </p:spPr>
      </p:sp>
      <p:sp>
        <p:nvSpPr>
          <p:cNvPr name="TextBox 13" id="13"/>
          <p:cNvSpPr txBox="true"/>
          <p:nvPr/>
        </p:nvSpPr>
        <p:spPr>
          <a:xfrm rot="0">
            <a:off x="-375519" y="135310"/>
            <a:ext cx="9374858" cy="732791"/>
          </a:xfrm>
          <a:prstGeom prst="rect">
            <a:avLst/>
          </a:prstGeom>
        </p:spPr>
        <p:txBody>
          <a:bodyPr anchor="t" rtlCol="false" tIns="0" lIns="0" bIns="0" rIns="0">
            <a:spAutoFit/>
          </a:bodyPr>
          <a:lstStyle/>
          <a:p>
            <a:pPr algn="ctr">
              <a:lnSpc>
                <a:spcPts val="5809"/>
              </a:lnSpc>
            </a:pPr>
            <a:r>
              <a:rPr lang="en-US" sz="4149">
                <a:solidFill>
                  <a:srgbClr val="EA132B"/>
                </a:solidFill>
                <a:latin typeface="Arimo Bold"/>
                <a:ea typeface="Arimo Bold"/>
                <a:cs typeface="Arimo Bold"/>
                <a:sym typeface="Arimo Bold"/>
              </a:rPr>
              <a:t>2023 Gatherings &amp; Travels</a:t>
            </a:r>
          </a:p>
        </p:txBody>
      </p:sp>
      <p:sp>
        <p:nvSpPr>
          <p:cNvPr name="TextBox 14" id="14"/>
          <p:cNvSpPr txBox="true"/>
          <p:nvPr/>
        </p:nvSpPr>
        <p:spPr>
          <a:xfrm rot="0">
            <a:off x="17740236" y="9317196"/>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3</a:t>
            </a:r>
          </a:p>
        </p:txBody>
      </p:sp>
      <p:sp>
        <p:nvSpPr>
          <p:cNvPr name="TextBox 15" id="15"/>
          <p:cNvSpPr txBox="true"/>
          <p:nvPr/>
        </p:nvSpPr>
        <p:spPr>
          <a:xfrm rot="0">
            <a:off x="14165625" y="2750016"/>
            <a:ext cx="2005425" cy="489311"/>
          </a:xfrm>
          <a:prstGeom prst="rect">
            <a:avLst/>
          </a:prstGeom>
        </p:spPr>
        <p:txBody>
          <a:bodyPr anchor="t" rtlCol="false" tIns="0" lIns="0" bIns="0" rIns="0">
            <a:spAutoFit/>
          </a:bodyPr>
          <a:lstStyle/>
          <a:p>
            <a:pPr algn="ctr">
              <a:lnSpc>
                <a:spcPts val="3842"/>
              </a:lnSpc>
            </a:pPr>
            <a:r>
              <a:rPr lang="en-US" sz="2744">
                <a:solidFill>
                  <a:srgbClr val="232323"/>
                </a:solidFill>
                <a:latin typeface="Arimo Bold"/>
                <a:ea typeface="Arimo Bold"/>
                <a:cs typeface="Arimo Bold"/>
                <a:sym typeface="Arimo Bold"/>
              </a:rPr>
              <a:t>GOL @ EPN</a:t>
            </a:r>
          </a:p>
        </p:txBody>
      </p:sp>
      <p:sp>
        <p:nvSpPr>
          <p:cNvPr name="TextBox 16" id="16"/>
          <p:cNvSpPr txBox="true"/>
          <p:nvPr/>
        </p:nvSpPr>
        <p:spPr>
          <a:xfrm rot="0">
            <a:off x="5465244" y="4676797"/>
            <a:ext cx="4462016" cy="967666"/>
          </a:xfrm>
          <a:prstGeom prst="rect">
            <a:avLst/>
          </a:prstGeom>
        </p:spPr>
        <p:txBody>
          <a:bodyPr anchor="t" rtlCol="false" tIns="0" lIns="0" bIns="0" rIns="0">
            <a:spAutoFit/>
          </a:bodyPr>
          <a:lstStyle/>
          <a:p>
            <a:pPr algn="ctr">
              <a:lnSpc>
                <a:spcPts val="3889"/>
              </a:lnSpc>
            </a:pPr>
            <a:r>
              <a:rPr lang="en-US" sz="2777">
                <a:solidFill>
                  <a:srgbClr val="232323"/>
                </a:solidFill>
                <a:latin typeface="Arimo Bold"/>
                <a:ea typeface="Arimo Bold"/>
                <a:cs typeface="Arimo Bold"/>
                <a:sym typeface="Arimo Bold"/>
              </a:rPr>
              <a:t>Clergy Gathering @ Kanuga </a:t>
            </a:r>
          </a:p>
        </p:txBody>
      </p:sp>
      <p:sp>
        <p:nvSpPr>
          <p:cNvPr name="TextBox 17" id="17"/>
          <p:cNvSpPr txBox="true"/>
          <p:nvPr/>
        </p:nvSpPr>
        <p:spPr>
          <a:xfrm rot="0">
            <a:off x="625118" y="8776409"/>
            <a:ext cx="5112903" cy="481891"/>
          </a:xfrm>
          <a:prstGeom prst="rect">
            <a:avLst/>
          </a:prstGeom>
        </p:spPr>
        <p:txBody>
          <a:bodyPr anchor="t" rtlCol="false" tIns="0" lIns="0" bIns="0" rIns="0">
            <a:spAutoFit/>
          </a:bodyPr>
          <a:lstStyle/>
          <a:p>
            <a:pPr algn="ctr">
              <a:lnSpc>
                <a:spcPts val="3889"/>
              </a:lnSpc>
            </a:pPr>
            <a:r>
              <a:rPr lang="en-US" sz="2777">
                <a:solidFill>
                  <a:srgbClr val="232323"/>
                </a:solidFill>
                <a:latin typeface="Arimo Bold"/>
                <a:ea typeface="Arimo Bold"/>
                <a:cs typeface="Arimo Bold"/>
                <a:sym typeface="Arimo Bold"/>
              </a:rPr>
              <a:t>Clergy Gathering @ Maryland</a:t>
            </a:r>
          </a:p>
        </p:txBody>
      </p:sp>
      <p:sp>
        <p:nvSpPr>
          <p:cNvPr name="TextBox 18" id="18"/>
          <p:cNvSpPr txBox="true"/>
          <p:nvPr/>
        </p:nvSpPr>
        <p:spPr>
          <a:xfrm rot="0">
            <a:off x="12372174" y="6994433"/>
            <a:ext cx="4243388" cy="465381"/>
          </a:xfrm>
          <a:prstGeom prst="rect">
            <a:avLst/>
          </a:prstGeom>
        </p:spPr>
        <p:txBody>
          <a:bodyPr anchor="t" rtlCol="false" tIns="0" lIns="0" bIns="0" rIns="0">
            <a:spAutoFit/>
          </a:bodyPr>
          <a:lstStyle/>
          <a:p>
            <a:pPr algn="ctr">
              <a:lnSpc>
                <a:spcPts val="3749"/>
              </a:lnSpc>
            </a:pPr>
            <a:r>
              <a:rPr lang="en-US" sz="2677">
                <a:solidFill>
                  <a:srgbClr val="232323"/>
                </a:solidFill>
                <a:latin typeface="Arimo Bold"/>
                <a:ea typeface="Arimo Bold"/>
                <a:cs typeface="Arimo Bold"/>
                <a:sym typeface="Arimo Bold"/>
              </a:rPr>
              <a:t>Lay Gathering @ Chicago </a:t>
            </a:r>
          </a:p>
        </p:txBody>
      </p:sp>
      <p:sp>
        <p:nvSpPr>
          <p:cNvPr name="TextBox 19" id="19"/>
          <p:cNvSpPr txBox="true"/>
          <p:nvPr/>
        </p:nvSpPr>
        <p:spPr>
          <a:xfrm rot="0">
            <a:off x="6395937" y="9443635"/>
            <a:ext cx="6232401" cy="524436"/>
          </a:xfrm>
          <a:prstGeom prst="rect">
            <a:avLst/>
          </a:prstGeom>
        </p:spPr>
        <p:txBody>
          <a:bodyPr anchor="t" rtlCol="false" tIns="0" lIns="0" bIns="0" rIns="0">
            <a:spAutoFit/>
          </a:bodyPr>
          <a:lstStyle/>
          <a:p>
            <a:pPr algn="ctr">
              <a:lnSpc>
                <a:spcPts val="4169"/>
              </a:lnSpc>
            </a:pPr>
            <a:r>
              <a:rPr lang="en-US" sz="2977">
                <a:solidFill>
                  <a:srgbClr val="232323"/>
                </a:solidFill>
                <a:latin typeface="Arimo Bold"/>
                <a:ea typeface="Arimo Bold"/>
                <a:cs typeface="Arimo Bold"/>
                <a:sym typeface="Arimo Bold"/>
              </a:rPr>
              <a:t>Clergy Gathering @ San Francisco</a:t>
            </a:r>
          </a:p>
        </p:txBody>
      </p:sp>
      <p:sp>
        <p:nvSpPr>
          <p:cNvPr name="TextBox 20" id="20"/>
          <p:cNvSpPr txBox="true"/>
          <p:nvPr/>
        </p:nvSpPr>
        <p:spPr>
          <a:xfrm rot="0">
            <a:off x="1227261" y="5484951"/>
            <a:ext cx="3489275" cy="481891"/>
          </a:xfrm>
          <a:prstGeom prst="rect">
            <a:avLst/>
          </a:prstGeom>
        </p:spPr>
        <p:txBody>
          <a:bodyPr anchor="t" rtlCol="false" tIns="0" lIns="0" bIns="0" rIns="0">
            <a:spAutoFit/>
          </a:bodyPr>
          <a:lstStyle/>
          <a:p>
            <a:pPr algn="ctr">
              <a:lnSpc>
                <a:spcPts val="3889"/>
              </a:lnSpc>
            </a:pPr>
            <a:r>
              <a:rPr lang="en-US" sz="2777">
                <a:solidFill>
                  <a:srgbClr val="232323"/>
                </a:solidFill>
                <a:latin typeface="Arimo Bold"/>
                <a:ea typeface="Arimo Bold"/>
                <a:cs typeface="Arimo Bold"/>
                <a:sym typeface="Arimo Bold"/>
              </a:rPr>
              <a:t>GOL Board in Texas </a:t>
            </a:r>
          </a:p>
        </p:txBody>
      </p:sp>
      <p:sp>
        <p:nvSpPr>
          <p:cNvPr name="TextBox 21" id="21"/>
          <p:cNvSpPr txBox="true"/>
          <p:nvPr/>
        </p:nvSpPr>
        <p:spPr>
          <a:xfrm rot="0">
            <a:off x="1028700" y="1310015"/>
            <a:ext cx="3845318" cy="2344389"/>
          </a:xfrm>
          <a:prstGeom prst="rect">
            <a:avLst/>
          </a:prstGeom>
        </p:spPr>
        <p:txBody>
          <a:bodyPr anchor="t" rtlCol="false" tIns="0" lIns="0" bIns="0" rIns="0">
            <a:spAutoFit/>
          </a:bodyPr>
          <a:lstStyle/>
          <a:p>
            <a:pPr algn="l">
              <a:lnSpc>
                <a:spcPts val="3081"/>
              </a:lnSpc>
              <a:spcBef>
                <a:spcPct val="0"/>
              </a:spcBef>
            </a:pPr>
            <a:r>
              <a:rPr lang="en-US" sz="2201">
                <a:solidFill>
                  <a:srgbClr val="251A15"/>
                </a:solidFill>
                <a:latin typeface="Arimo"/>
                <a:ea typeface="Arimo"/>
                <a:cs typeface="Arimo"/>
                <a:sym typeface="Arimo"/>
              </a:rPr>
              <a:t>2023 saw the continued growth and integration of the new Lay Leader network at GOL while our original network expanded on its rich beginnings. </a:t>
            </a:r>
          </a:p>
        </p:txBody>
      </p:sp>
      <p:sp>
        <p:nvSpPr>
          <p:cNvPr name="Freeform 22" id="22"/>
          <p:cNvSpPr/>
          <p:nvPr/>
        </p:nvSpPr>
        <p:spPr>
          <a:xfrm flipH="false" flipV="false" rot="0">
            <a:off x="13613330" y="7962254"/>
            <a:ext cx="2673808" cy="1898199"/>
          </a:xfrm>
          <a:custGeom>
            <a:avLst/>
            <a:gdLst/>
            <a:ahLst/>
            <a:cxnLst/>
            <a:rect r="r" b="b" t="t" l="l"/>
            <a:pathLst>
              <a:path h="1898199" w="2673808">
                <a:moveTo>
                  <a:pt x="0" y="0"/>
                </a:moveTo>
                <a:lnTo>
                  <a:pt x="2673807" y="0"/>
                </a:lnTo>
                <a:lnTo>
                  <a:pt x="2673807" y="1898199"/>
                </a:lnTo>
                <a:lnTo>
                  <a:pt x="0" y="1898199"/>
                </a:lnTo>
                <a:lnTo>
                  <a:pt x="0" y="0"/>
                </a:lnTo>
                <a:close/>
              </a:path>
            </a:pathLst>
          </a:custGeom>
          <a:blipFill>
            <a:blip r:embed="rId1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530490" y="1326004"/>
            <a:ext cx="5874277" cy="4161334"/>
            <a:chOff x="0" y="0"/>
            <a:chExt cx="7832369" cy="5548445"/>
          </a:xfrm>
        </p:grpSpPr>
        <p:sp>
          <p:nvSpPr>
            <p:cNvPr name="Freeform 3" id="3"/>
            <p:cNvSpPr/>
            <p:nvPr/>
          </p:nvSpPr>
          <p:spPr>
            <a:xfrm flipH="false" flipV="false" rot="0">
              <a:off x="0" y="0"/>
              <a:ext cx="7832369" cy="5548445"/>
            </a:xfrm>
            <a:custGeom>
              <a:avLst/>
              <a:gdLst/>
              <a:ahLst/>
              <a:cxnLst/>
              <a:rect r="r" b="b" t="t" l="l"/>
              <a:pathLst>
                <a:path h="5548445" w="7832369">
                  <a:moveTo>
                    <a:pt x="0" y="0"/>
                  </a:moveTo>
                  <a:lnTo>
                    <a:pt x="7832369" y="0"/>
                  </a:lnTo>
                  <a:lnTo>
                    <a:pt x="7832369" y="5548445"/>
                  </a:lnTo>
                  <a:lnTo>
                    <a:pt x="0" y="5548445"/>
                  </a:lnTo>
                  <a:lnTo>
                    <a:pt x="0" y="0"/>
                  </a:lnTo>
                  <a:close/>
                </a:path>
              </a:pathLst>
            </a:custGeom>
            <a:blipFill>
              <a:blip r:embed="rId2"/>
              <a:stretch>
                <a:fillRect l="0" t="-21540" r="-21540" b="0"/>
              </a:stretch>
            </a:blipFill>
            <a:ln w="9525" cap="sq">
              <a:solidFill>
                <a:srgbClr val="000000"/>
              </a:solidFill>
              <a:prstDash val="solid"/>
              <a:miter/>
            </a:ln>
          </p:spPr>
        </p:sp>
        <p:sp>
          <p:nvSpPr>
            <p:cNvPr name="Freeform 4" id="4"/>
            <p:cNvSpPr/>
            <p:nvPr/>
          </p:nvSpPr>
          <p:spPr>
            <a:xfrm flipH="false" flipV="false" rot="0">
              <a:off x="2783091" y="3166809"/>
              <a:ext cx="5049278" cy="1470664"/>
            </a:xfrm>
            <a:custGeom>
              <a:avLst/>
              <a:gdLst/>
              <a:ahLst/>
              <a:cxnLst/>
              <a:rect r="r" b="b" t="t" l="l"/>
              <a:pathLst>
                <a:path h="1470664" w="5049278">
                  <a:moveTo>
                    <a:pt x="0" y="0"/>
                  </a:moveTo>
                  <a:lnTo>
                    <a:pt x="5049278" y="0"/>
                  </a:lnTo>
                  <a:lnTo>
                    <a:pt x="5049278" y="1470663"/>
                  </a:lnTo>
                  <a:lnTo>
                    <a:pt x="0" y="1470663"/>
                  </a:lnTo>
                  <a:lnTo>
                    <a:pt x="0" y="0"/>
                  </a:lnTo>
                  <a:close/>
                </a:path>
              </a:pathLst>
            </a:custGeom>
            <a:blipFill>
              <a:blip r:embed="rId3"/>
              <a:stretch>
                <a:fillRect l="0" t="0" r="0" b="0"/>
              </a:stretch>
            </a:blipFill>
          </p:spPr>
        </p:sp>
      </p:grpSp>
      <p:sp>
        <p:nvSpPr>
          <p:cNvPr name="TextBox 5" id="5"/>
          <p:cNvSpPr txBox="true"/>
          <p:nvPr/>
        </p:nvSpPr>
        <p:spPr>
          <a:xfrm rot="0">
            <a:off x="601918" y="196849"/>
            <a:ext cx="5620900" cy="831851"/>
          </a:xfrm>
          <a:prstGeom prst="rect">
            <a:avLst/>
          </a:prstGeom>
        </p:spPr>
        <p:txBody>
          <a:bodyPr anchor="t" rtlCol="false" tIns="0" lIns="0" bIns="0" rIns="0">
            <a:spAutoFit/>
          </a:bodyPr>
          <a:lstStyle/>
          <a:p>
            <a:pPr algn="l">
              <a:lnSpc>
                <a:spcPts val="6649"/>
              </a:lnSpc>
            </a:pPr>
            <a:r>
              <a:rPr lang="en-US" sz="4749">
                <a:solidFill>
                  <a:srgbClr val="EA132B"/>
                </a:solidFill>
                <a:latin typeface="Arimo Bold"/>
                <a:ea typeface="Arimo Bold"/>
                <a:cs typeface="Arimo Bold"/>
                <a:sym typeface="Arimo Bold"/>
              </a:rPr>
              <a:t>Online Community</a:t>
            </a:r>
          </a:p>
        </p:txBody>
      </p:sp>
      <p:sp>
        <p:nvSpPr>
          <p:cNvPr name="TextBox 6" id="6"/>
          <p:cNvSpPr txBox="true"/>
          <p:nvPr/>
        </p:nvSpPr>
        <p:spPr>
          <a:xfrm rot="0">
            <a:off x="17511560" y="9385138"/>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4</a:t>
            </a:r>
          </a:p>
        </p:txBody>
      </p:sp>
      <p:sp>
        <p:nvSpPr>
          <p:cNvPr name="TextBox 7" id="7"/>
          <p:cNvSpPr txBox="true"/>
          <p:nvPr/>
        </p:nvSpPr>
        <p:spPr>
          <a:xfrm rot="0">
            <a:off x="601918" y="5373039"/>
            <a:ext cx="7184525" cy="831851"/>
          </a:xfrm>
          <a:prstGeom prst="rect">
            <a:avLst/>
          </a:prstGeom>
        </p:spPr>
        <p:txBody>
          <a:bodyPr anchor="t" rtlCol="false" tIns="0" lIns="0" bIns="0" rIns="0">
            <a:spAutoFit/>
          </a:bodyPr>
          <a:lstStyle/>
          <a:p>
            <a:pPr algn="l" marL="0" indent="0" lvl="0">
              <a:lnSpc>
                <a:spcPts val="6649"/>
              </a:lnSpc>
              <a:spcBef>
                <a:spcPct val="0"/>
              </a:spcBef>
            </a:pPr>
            <a:r>
              <a:rPr lang="en-US" sz="4749" strike="noStrike" u="none">
                <a:solidFill>
                  <a:srgbClr val="EA132B"/>
                </a:solidFill>
                <a:latin typeface="Arimo Bold"/>
                <a:ea typeface="Arimo Bold"/>
                <a:cs typeface="Arimo Bold"/>
                <a:sym typeface="Arimo Bold"/>
              </a:rPr>
              <a:t>Open Inquiry Launch </a:t>
            </a:r>
          </a:p>
        </p:txBody>
      </p:sp>
      <p:sp>
        <p:nvSpPr>
          <p:cNvPr name="Freeform 8" id="8"/>
          <p:cNvSpPr/>
          <p:nvPr/>
        </p:nvSpPr>
        <p:spPr>
          <a:xfrm flipH="false" flipV="false" rot="0">
            <a:off x="8694479" y="6458339"/>
            <a:ext cx="7546299" cy="3386222"/>
          </a:xfrm>
          <a:custGeom>
            <a:avLst/>
            <a:gdLst/>
            <a:ahLst/>
            <a:cxnLst/>
            <a:rect r="r" b="b" t="t" l="l"/>
            <a:pathLst>
              <a:path h="3386222" w="7546299">
                <a:moveTo>
                  <a:pt x="0" y="0"/>
                </a:moveTo>
                <a:lnTo>
                  <a:pt x="7546299" y="0"/>
                </a:lnTo>
                <a:lnTo>
                  <a:pt x="7546299" y="3386222"/>
                </a:lnTo>
                <a:lnTo>
                  <a:pt x="0" y="3386222"/>
                </a:lnTo>
                <a:lnTo>
                  <a:pt x="0" y="0"/>
                </a:lnTo>
                <a:close/>
              </a:path>
            </a:pathLst>
          </a:custGeom>
          <a:blipFill>
            <a:blip r:embed="rId4"/>
            <a:stretch>
              <a:fillRect l="-7921" t="0" r="-531" b="0"/>
            </a:stretch>
          </a:blipFill>
          <a:ln w="9525" cap="sq">
            <a:solidFill>
              <a:srgbClr val="000000"/>
            </a:solidFill>
            <a:prstDash val="solid"/>
            <a:miter/>
          </a:ln>
        </p:spPr>
      </p:sp>
      <p:sp>
        <p:nvSpPr>
          <p:cNvPr name="TextBox 9" id="9"/>
          <p:cNvSpPr txBox="true"/>
          <p:nvPr/>
        </p:nvSpPr>
        <p:spPr>
          <a:xfrm rot="0">
            <a:off x="2125751" y="1471462"/>
            <a:ext cx="5660692" cy="3515964"/>
          </a:xfrm>
          <a:prstGeom prst="rect">
            <a:avLst/>
          </a:prstGeom>
        </p:spPr>
        <p:txBody>
          <a:bodyPr anchor="t" rtlCol="false" tIns="0" lIns="0" bIns="0" rIns="0">
            <a:spAutoFit/>
          </a:bodyPr>
          <a:lstStyle/>
          <a:p>
            <a:pPr algn="l">
              <a:lnSpc>
                <a:spcPts val="3081"/>
              </a:lnSpc>
            </a:pPr>
            <a:r>
              <a:rPr lang="en-US" sz="2201">
                <a:solidFill>
                  <a:srgbClr val="251A15"/>
                </a:solidFill>
                <a:latin typeface="Arimo"/>
                <a:ea typeface="Arimo"/>
                <a:cs typeface="Arimo"/>
                <a:sym typeface="Arimo"/>
              </a:rPr>
              <a:t>Mighty Networks and Facebook have seen exponential growth this year through targeted messaging, regular content and the open inquiry launch.</a:t>
            </a:r>
            <a:r>
              <a:rPr lang="en-US" sz="2201">
                <a:solidFill>
                  <a:srgbClr val="251A15"/>
                </a:solidFill>
                <a:latin typeface="Arimo"/>
                <a:ea typeface="Arimo"/>
                <a:cs typeface="Arimo"/>
                <a:sym typeface="Arimo"/>
              </a:rPr>
              <a:t> </a:t>
            </a:r>
          </a:p>
          <a:p>
            <a:pPr algn="l">
              <a:lnSpc>
                <a:spcPts val="3081"/>
              </a:lnSpc>
            </a:pPr>
          </a:p>
          <a:p>
            <a:pPr algn="l">
              <a:lnSpc>
                <a:spcPts val="3081"/>
              </a:lnSpc>
              <a:spcBef>
                <a:spcPct val="0"/>
              </a:spcBef>
            </a:pPr>
            <a:r>
              <a:rPr lang="en-US" sz="2201">
                <a:solidFill>
                  <a:srgbClr val="251A15"/>
                </a:solidFill>
                <a:latin typeface="Arimo"/>
                <a:ea typeface="Arimo"/>
                <a:cs typeface="Arimo"/>
                <a:sym typeface="Arimo"/>
              </a:rPr>
              <a:t>With 23 shelves in our curated resource library (and more being added all the time!), our GOL Participants expand our peer-learning methods in a digital format.</a:t>
            </a:r>
          </a:p>
        </p:txBody>
      </p:sp>
      <p:sp>
        <p:nvSpPr>
          <p:cNvPr name="TextBox 10" id="10"/>
          <p:cNvSpPr txBox="true"/>
          <p:nvPr/>
        </p:nvSpPr>
        <p:spPr>
          <a:xfrm rot="0">
            <a:off x="2125751" y="6401189"/>
            <a:ext cx="5660692" cy="3515964"/>
          </a:xfrm>
          <a:prstGeom prst="rect">
            <a:avLst/>
          </a:prstGeom>
        </p:spPr>
        <p:txBody>
          <a:bodyPr anchor="t" rtlCol="false" tIns="0" lIns="0" bIns="0" rIns="0">
            <a:spAutoFit/>
          </a:bodyPr>
          <a:lstStyle/>
          <a:p>
            <a:pPr algn="l">
              <a:lnSpc>
                <a:spcPts val="3081"/>
              </a:lnSpc>
              <a:spcBef>
                <a:spcPct val="0"/>
              </a:spcBef>
            </a:pPr>
            <a:r>
              <a:rPr lang="en-US" sz="2201">
                <a:solidFill>
                  <a:srgbClr val="251A15"/>
                </a:solidFill>
                <a:latin typeface="Arimo"/>
                <a:ea typeface="Arimo"/>
                <a:cs typeface="Arimo"/>
                <a:sym typeface="Arimo"/>
              </a:rPr>
              <a:t>Originally The Gathering of Leaders grew through a peer-nomination system which served well in those early, grass-roots stages of the network. In 2023</a:t>
            </a:r>
            <a:r>
              <a:rPr lang="en-US" sz="2201">
                <a:solidFill>
                  <a:srgbClr val="251A15"/>
                </a:solidFill>
                <a:latin typeface="Arimo"/>
                <a:ea typeface="Arimo"/>
                <a:cs typeface="Arimo"/>
                <a:sym typeface="Arimo"/>
              </a:rPr>
              <a:t> the network opened up to all interested individuals seeking peer-learning towards mission and evangelism, believing that doing so will further the work of GOL’s ongoing diversity, equity, and inclusion efforts.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120793" y="350533"/>
            <a:ext cx="1697279" cy="1204938"/>
          </a:xfrm>
          <a:custGeom>
            <a:avLst/>
            <a:gdLst/>
            <a:ahLst/>
            <a:cxnLst/>
            <a:rect r="r" b="b" t="t" l="l"/>
            <a:pathLst>
              <a:path h="1204938" w="1697279">
                <a:moveTo>
                  <a:pt x="0" y="0"/>
                </a:moveTo>
                <a:lnTo>
                  <a:pt x="1697279" y="0"/>
                </a:lnTo>
                <a:lnTo>
                  <a:pt x="1697279" y="1204938"/>
                </a:lnTo>
                <a:lnTo>
                  <a:pt x="0" y="1204938"/>
                </a:lnTo>
                <a:lnTo>
                  <a:pt x="0" y="0"/>
                </a:lnTo>
                <a:close/>
              </a:path>
            </a:pathLst>
          </a:custGeom>
          <a:blipFill>
            <a:blip r:embed="rId2"/>
            <a:stretch>
              <a:fillRect l="0" t="0" r="0" b="0"/>
            </a:stretch>
          </a:blipFill>
        </p:spPr>
      </p:sp>
      <p:sp>
        <p:nvSpPr>
          <p:cNvPr name="Freeform 3" id="3"/>
          <p:cNvSpPr/>
          <p:nvPr/>
        </p:nvSpPr>
        <p:spPr>
          <a:xfrm flipH="false" flipV="false" rot="0">
            <a:off x="2236626" y="1361549"/>
            <a:ext cx="11808345" cy="8616402"/>
          </a:xfrm>
          <a:custGeom>
            <a:avLst/>
            <a:gdLst/>
            <a:ahLst/>
            <a:cxnLst/>
            <a:rect r="r" b="b" t="t" l="l"/>
            <a:pathLst>
              <a:path h="8616402" w="11808345">
                <a:moveTo>
                  <a:pt x="0" y="0"/>
                </a:moveTo>
                <a:lnTo>
                  <a:pt x="11808345" y="0"/>
                </a:lnTo>
                <a:lnTo>
                  <a:pt x="11808345" y="8616402"/>
                </a:lnTo>
                <a:lnTo>
                  <a:pt x="0" y="8616402"/>
                </a:lnTo>
                <a:lnTo>
                  <a:pt x="0" y="0"/>
                </a:lnTo>
                <a:close/>
              </a:path>
            </a:pathLst>
          </a:custGeom>
          <a:blipFill>
            <a:blip r:embed="rId3"/>
            <a:stretch>
              <a:fillRect l="0" t="-2245" r="0" b="-2245"/>
            </a:stretch>
          </a:blipFill>
        </p:spPr>
      </p:sp>
      <p:sp>
        <p:nvSpPr>
          <p:cNvPr name="TextBox 4" id="4"/>
          <p:cNvSpPr txBox="true"/>
          <p:nvPr/>
        </p:nvSpPr>
        <p:spPr>
          <a:xfrm rot="0">
            <a:off x="12372517" y="7118279"/>
            <a:ext cx="5259557"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2023 financials</a:t>
            </a:r>
          </a:p>
        </p:txBody>
      </p:sp>
      <p:sp>
        <p:nvSpPr>
          <p:cNvPr name="TextBox 5" id="5"/>
          <p:cNvSpPr txBox="true"/>
          <p:nvPr/>
        </p:nvSpPr>
        <p:spPr>
          <a:xfrm rot="0">
            <a:off x="17632074" y="9518528"/>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5</a:t>
            </a:r>
          </a:p>
        </p:txBody>
      </p:sp>
      <p:sp>
        <p:nvSpPr>
          <p:cNvPr name="TextBox 6" id="6"/>
          <p:cNvSpPr txBox="true"/>
          <p:nvPr/>
        </p:nvSpPr>
        <p:spPr>
          <a:xfrm rot="0">
            <a:off x="2823245" y="196849"/>
            <a:ext cx="11221726"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a:ea typeface="Arimo"/>
                <a:cs typeface="Arimo"/>
                <a:sym typeface="Arimo"/>
              </a:rPr>
              <a:t>Statement of financial position</a:t>
            </a:r>
          </a:p>
        </p:txBody>
      </p:sp>
      <p:sp>
        <p:nvSpPr>
          <p:cNvPr name="TextBox 7" id="7"/>
          <p:cNvSpPr txBox="true"/>
          <p:nvPr/>
        </p:nvSpPr>
        <p:spPr>
          <a:xfrm rot="0">
            <a:off x="7571798" y="990600"/>
            <a:ext cx="1724620" cy="306705"/>
          </a:xfrm>
          <a:prstGeom prst="rect">
            <a:avLst/>
          </a:prstGeom>
        </p:spPr>
        <p:txBody>
          <a:bodyPr anchor="t" rtlCol="false" tIns="0" lIns="0" bIns="0" rIns="0">
            <a:spAutoFit/>
          </a:bodyPr>
          <a:lstStyle/>
          <a:p>
            <a:pPr algn="ctr">
              <a:lnSpc>
                <a:spcPts val="2520"/>
              </a:lnSpc>
            </a:pPr>
            <a:r>
              <a:rPr lang="en-US" sz="1800">
                <a:solidFill>
                  <a:srgbClr val="EA132B"/>
                </a:solidFill>
                <a:latin typeface="Aileron"/>
                <a:ea typeface="Aileron"/>
                <a:cs typeface="Aileron"/>
                <a:sym typeface="Aileron"/>
              </a:rPr>
              <a:t>as of 12/31/2023</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751" r="0" b="-4751"/>
            </a:stretch>
          </a:blipFill>
        </p:spPr>
      </p:sp>
      <p:sp>
        <p:nvSpPr>
          <p:cNvPr name="Freeform 3" id="3"/>
          <p:cNvSpPr/>
          <p:nvPr/>
        </p:nvSpPr>
        <p:spPr>
          <a:xfrm flipH="false" flipV="false" rot="0">
            <a:off x="16120793" y="273329"/>
            <a:ext cx="1697279" cy="1204938"/>
          </a:xfrm>
          <a:custGeom>
            <a:avLst/>
            <a:gdLst/>
            <a:ahLst/>
            <a:cxnLst/>
            <a:rect r="r" b="b" t="t" l="l"/>
            <a:pathLst>
              <a:path h="1204938" w="1697279">
                <a:moveTo>
                  <a:pt x="0" y="0"/>
                </a:moveTo>
                <a:lnTo>
                  <a:pt x="1697279" y="0"/>
                </a:lnTo>
                <a:lnTo>
                  <a:pt x="1697279" y="1204938"/>
                </a:lnTo>
                <a:lnTo>
                  <a:pt x="0" y="1204938"/>
                </a:lnTo>
                <a:lnTo>
                  <a:pt x="0" y="0"/>
                </a:lnTo>
                <a:close/>
              </a:path>
            </a:pathLst>
          </a:custGeom>
          <a:blipFill>
            <a:blip r:embed="rId3"/>
            <a:stretch>
              <a:fillRect l="0" t="0" r="0" b="0"/>
            </a:stretch>
          </a:blipFill>
        </p:spPr>
      </p:sp>
      <p:sp>
        <p:nvSpPr>
          <p:cNvPr name="TextBox 4" id="4"/>
          <p:cNvSpPr txBox="true"/>
          <p:nvPr/>
        </p:nvSpPr>
        <p:spPr>
          <a:xfrm rot="0">
            <a:off x="11052917" y="7730965"/>
            <a:ext cx="6765155"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2023 financials Cont. </a:t>
            </a:r>
          </a:p>
        </p:txBody>
      </p:sp>
      <p:sp>
        <p:nvSpPr>
          <p:cNvPr name="TextBox 5" id="5"/>
          <p:cNvSpPr txBox="true"/>
          <p:nvPr/>
        </p:nvSpPr>
        <p:spPr>
          <a:xfrm rot="0">
            <a:off x="17632930" y="9248775"/>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6</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32699" y="196849"/>
            <a:ext cx="6504184" cy="831851"/>
          </a:xfrm>
          <a:prstGeom prst="rect">
            <a:avLst/>
          </a:prstGeom>
        </p:spPr>
        <p:txBody>
          <a:bodyPr anchor="t" rtlCol="false" tIns="0" lIns="0" bIns="0" rIns="0">
            <a:spAutoFit/>
          </a:bodyPr>
          <a:lstStyle/>
          <a:p>
            <a:pPr algn="ctr">
              <a:lnSpc>
                <a:spcPts val="6649"/>
              </a:lnSpc>
            </a:pPr>
            <a:r>
              <a:rPr lang="en-US" sz="4749">
                <a:solidFill>
                  <a:srgbClr val="EA132B"/>
                </a:solidFill>
                <a:latin typeface="Arimo Bold"/>
                <a:ea typeface="Arimo Bold"/>
                <a:cs typeface="Arimo Bold"/>
                <a:sym typeface="Arimo Bold"/>
              </a:rPr>
              <a:t>Donors - Institutions</a:t>
            </a:r>
          </a:p>
        </p:txBody>
      </p:sp>
      <p:sp>
        <p:nvSpPr>
          <p:cNvPr name="Freeform 3" id="3"/>
          <p:cNvSpPr/>
          <p:nvPr/>
        </p:nvSpPr>
        <p:spPr>
          <a:xfrm flipH="false" flipV="false" rot="0">
            <a:off x="16250064" y="559832"/>
            <a:ext cx="1697279" cy="1204938"/>
          </a:xfrm>
          <a:custGeom>
            <a:avLst/>
            <a:gdLst/>
            <a:ahLst/>
            <a:cxnLst/>
            <a:rect r="r" b="b" t="t" l="l"/>
            <a:pathLst>
              <a:path h="1204938" w="1697279">
                <a:moveTo>
                  <a:pt x="0" y="0"/>
                </a:moveTo>
                <a:lnTo>
                  <a:pt x="1697278" y="0"/>
                </a:lnTo>
                <a:lnTo>
                  <a:pt x="1697278" y="1204938"/>
                </a:lnTo>
                <a:lnTo>
                  <a:pt x="0" y="1204938"/>
                </a:lnTo>
                <a:lnTo>
                  <a:pt x="0" y="0"/>
                </a:lnTo>
                <a:close/>
              </a:path>
            </a:pathLst>
          </a:custGeom>
          <a:blipFill>
            <a:blip r:embed="rId2"/>
            <a:stretch>
              <a:fillRect l="0" t="0" r="0" b="0"/>
            </a:stretch>
          </a:blipFill>
        </p:spPr>
      </p:sp>
      <p:sp>
        <p:nvSpPr>
          <p:cNvPr name="TextBox 4" id="4"/>
          <p:cNvSpPr txBox="true"/>
          <p:nvPr/>
        </p:nvSpPr>
        <p:spPr>
          <a:xfrm rot="0">
            <a:off x="17487575" y="9280142"/>
            <a:ext cx="306512" cy="756921"/>
          </a:xfrm>
          <a:prstGeom prst="rect">
            <a:avLst/>
          </a:prstGeom>
        </p:spPr>
        <p:txBody>
          <a:bodyPr anchor="t" rtlCol="false" tIns="0" lIns="0" bIns="0" rIns="0">
            <a:spAutoFit/>
          </a:bodyPr>
          <a:lstStyle/>
          <a:p>
            <a:pPr algn="ctr">
              <a:lnSpc>
                <a:spcPts val="5529"/>
              </a:lnSpc>
              <a:spcBef>
                <a:spcPct val="0"/>
              </a:spcBef>
            </a:pPr>
            <a:r>
              <a:rPr lang="en-US" sz="3949">
                <a:solidFill>
                  <a:srgbClr val="EA132B"/>
                </a:solidFill>
                <a:latin typeface="Copperplate Gothic 29 AB"/>
                <a:ea typeface="Copperplate Gothic 29 AB"/>
                <a:cs typeface="Copperplate Gothic 29 AB"/>
                <a:sym typeface="Copperplate Gothic 29 AB"/>
              </a:rPr>
              <a:t>8</a:t>
            </a:r>
          </a:p>
        </p:txBody>
      </p:sp>
      <p:sp>
        <p:nvSpPr>
          <p:cNvPr name="TextBox 5" id="5"/>
          <p:cNvSpPr txBox="true"/>
          <p:nvPr/>
        </p:nvSpPr>
        <p:spPr>
          <a:xfrm rot="0">
            <a:off x="1688366" y="1703704"/>
            <a:ext cx="8078011" cy="7326313"/>
          </a:xfrm>
          <a:prstGeom prst="rect">
            <a:avLst/>
          </a:prstGeom>
        </p:spPr>
        <p:txBody>
          <a:bodyPr anchor="t" rtlCol="false" tIns="0" lIns="0" bIns="0" rIns="0">
            <a:spAutoFit/>
          </a:bodyPr>
          <a:lstStyle/>
          <a:p>
            <a:pPr algn="ctr">
              <a:lnSpc>
                <a:spcPts val="4574"/>
              </a:lnSpc>
            </a:pPr>
            <a:r>
              <a:rPr lang="en-US" sz="2499">
                <a:solidFill>
                  <a:srgbClr val="232323"/>
                </a:solidFill>
                <a:latin typeface="Arimo Bold"/>
                <a:ea typeface="Arimo Bold"/>
                <a:cs typeface="Arimo Bold"/>
                <a:sym typeface="Arimo Bold"/>
              </a:rPr>
              <a:t>All Saints’ Episcopal Church</a:t>
            </a:r>
          </a:p>
          <a:p>
            <a:pPr algn="ctr">
              <a:lnSpc>
                <a:spcPts val="4574"/>
              </a:lnSpc>
            </a:pPr>
            <a:r>
              <a:rPr lang="en-US" sz="2499">
                <a:solidFill>
                  <a:srgbClr val="232323"/>
                </a:solidFill>
                <a:latin typeface="Arimo Bold"/>
                <a:ea typeface="Arimo Bold"/>
                <a:cs typeface="Arimo Bold"/>
                <a:sym typeface="Arimo Bold"/>
              </a:rPr>
              <a:t>All Saints’ Episcopal, Austin</a:t>
            </a:r>
          </a:p>
          <a:p>
            <a:pPr algn="ctr">
              <a:lnSpc>
                <a:spcPts val="4574"/>
              </a:lnSpc>
            </a:pPr>
            <a:r>
              <a:rPr lang="en-US" sz="2499">
                <a:solidFill>
                  <a:srgbClr val="232323"/>
                </a:solidFill>
                <a:latin typeface="Arimo Bold"/>
                <a:ea typeface="Arimo Bold"/>
                <a:cs typeface="Arimo Bold"/>
                <a:sym typeface="Arimo Bold"/>
              </a:rPr>
              <a:t>Christ Church, Greenwich</a:t>
            </a:r>
          </a:p>
          <a:p>
            <a:pPr algn="ctr">
              <a:lnSpc>
                <a:spcPts val="4574"/>
              </a:lnSpc>
            </a:pPr>
            <a:r>
              <a:rPr lang="en-US" sz="2499">
                <a:solidFill>
                  <a:srgbClr val="232323"/>
                </a:solidFill>
                <a:latin typeface="Arimo Bold"/>
                <a:ea typeface="Arimo Bold"/>
                <a:cs typeface="Arimo Bold"/>
                <a:sym typeface="Arimo Bold"/>
              </a:rPr>
              <a:t>Diocese of Central New York</a:t>
            </a:r>
          </a:p>
          <a:p>
            <a:pPr algn="ctr">
              <a:lnSpc>
                <a:spcPts val="4574"/>
              </a:lnSpc>
            </a:pPr>
            <a:r>
              <a:rPr lang="en-US" sz="2499">
                <a:solidFill>
                  <a:srgbClr val="232323"/>
                </a:solidFill>
                <a:latin typeface="Arimo Bold"/>
                <a:ea typeface="Arimo Bold"/>
                <a:cs typeface="Arimo Bold"/>
                <a:sym typeface="Arimo Bold"/>
              </a:rPr>
              <a:t>Diocese of Louisiana</a:t>
            </a:r>
          </a:p>
          <a:p>
            <a:pPr algn="ctr">
              <a:lnSpc>
                <a:spcPts val="4574"/>
              </a:lnSpc>
            </a:pPr>
            <a:r>
              <a:rPr lang="en-US" sz="2499">
                <a:solidFill>
                  <a:srgbClr val="232323"/>
                </a:solidFill>
                <a:latin typeface="Arimo Bold"/>
                <a:ea typeface="Arimo Bold"/>
                <a:cs typeface="Arimo Bold"/>
                <a:sym typeface="Arimo Bold"/>
              </a:rPr>
              <a:t>Diocese of Maryland</a:t>
            </a:r>
          </a:p>
          <a:p>
            <a:pPr algn="ctr">
              <a:lnSpc>
                <a:spcPts val="4574"/>
              </a:lnSpc>
            </a:pPr>
            <a:r>
              <a:rPr lang="en-US" sz="2499">
                <a:solidFill>
                  <a:srgbClr val="232323"/>
                </a:solidFill>
                <a:latin typeface="Arimo Bold"/>
                <a:ea typeface="Arimo Bold"/>
                <a:cs typeface="Arimo Bold"/>
                <a:sym typeface="Arimo Bold"/>
              </a:rPr>
              <a:t>Diocese of Massachusetts</a:t>
            </a:r>
          </a:p>
          <a:p>
            <a:pPr algn="ctr">
              <a:lnSpc>
                <a:spcPts val="4574"/>
              </a:lnSpc>
            </a:pPr>
            <a:r>
              <a:rPr lang="en-US" sz="2499">
                <a:solidFill>
                  <a:srgbClr val="232323"/>
                </a:solidFill>
                <a:latin typeface="Arimo Bold"/>
                <a:ea typeface="Arimo Bold"/>
                <a:cs typeface="Arimo Bold"/>
                <a:sym typeface="Arimo Bold"/>
              </a:rPr>
              <a:t>Diocese of North Carolina</a:t>
            </a:r>
          </a:p>
          <a:p>
            <a:pPr algn="ctr">
              <a:lnSpc>
                <a:spcPts val="4574"/>
              </a:lnSpc>
            </a:pPr>
            <a:r>
              <a:rPr lang="en-US" sz="2499">
                <a:solidFill>
                  <a:srgbClr val="232323"/>
                </a:solidFill>
                <a:latin typeface="Arimo Bold"/>
                <a:ea typeface="Arimo Bold"/>
                <a:cs typeface="Arimo Bold"/>
                <a:sym typeface="Arimo Bold"/>
              </a:rPr>
              <a:t>Diocese of Northwest Texas</a:t>
            </a:r>
          </a:p>
          <a:p>
            <a:pPr algn="ctr">
              <a:lnSpc>
                <a:spcPts val="4574"/>
              </a:lnSpc>
            </a:pPr>
            <a:r>
              <a:rPr lang="en-US" sz="2499">
                <a:solidFill>
                  <a:srgbClr val="232323"/>
                </a:solidFill>
                <a:latin typeface="Arimo Bold"/>
                <a:ea typeface="Arimo Bold"/>
                <a:cs typeface="Arimo Bold"/>
                <a:sym typeface="Arimo Bold"/>
              </a:rPr>
              <a:t>Diocese of Pennsylvania</a:t>
            </a:r>
          </a:p>
          <a:p>
            <a:pPr algn="ctr">
              <a:lnSpc>
                <a:spcPts val="4574"/>
              </a:lnSpc>
            </a:pPr>
            <a:r>
              <a:rPr lang="en-US" sz="2499">
                <a:solidFill>
                  <a:srgbClr val="232323"/>
                </a:solidFill>
                <a:latin typeface="Arimo Bold"/>
                <a:ea typeface="Arimo Bold"/>
                <a:cs typeface="Arimo Bold"/>
                <a:sym typeface="Arimo Bold"/>
              </a:rPr>
              <a:t>Diocese of Rhode Island</a:t>
            </a:r>
          </a:p>
          <a:p>
            <a:pPr algn="ctr">
              <a:lnSpc>
                <a:spcPts val="4574"/>
              </a:lnSpc>
            </a:pPr>
            <a:r>
              <a:rPr lang="en-US" sz="2499">
                <a:solidFill>
                  <a:srgbClr val="232323"/>
                </a:solidFill>
                <a:latin typeface="Arimo Bold"/>
                <a:ea typeface="Arimo Bold"/>
                <a:cs typeface="Arimo Bold"/>
                <a:sym typeface="Arimo Bold"/>
              </a:rPr>
              <a:t>Diocese of San Diego</a:t>
            </a:r>
          </a:p>
          <a:p>
            <a:pPr algn="ctr">
              <a:lnSpc>
                <a:spcPts val="3499"/>
              </a:lnSpc>
            </a:pPr>
          </a:p>
        </p:txBody>
      </p:sp>
      <p:sp>
        <p:nvSpPr>
          <p:cNvPr name="TextBox 6" id="6"/>
          <p:cNvSpPr txBox="true"/>
          <p:nvPr/>
        </p:nvSpPr>
        <p:spPr>
          <a:xfrm rot="0">
            <a:off x="10043169" y="1713229"/>
            <a:ext cx="5223391" cy="7201853"/>
          </a:xfrm>
          <a:prstGeom prst="rect">
            <a:avLst/>
          </a:prstGeom>
        </p:spPr>
        <p:txBody>
          <a:bodyPr anchor="t" rtlCol="false" tIns="0" lIns="0" bIns="0" rIns="0">
            <a:spAutoFit/>
          </a:bodyPr>
          <a:lstStyle/>
          <a:p>
            <a:pPr algn="ctr">
              <a:lnSpc>
                <a:spcPts val="4574"/>
              </a:lnSpc>
            </a:pPr>
            <a:r>
              <a:rPr lang="en-US" sz="2499">
                <a:solidFill>
                  <a:srgbClr val="000000"/>
                </a:solidFill>
                <a:latin typeface="Aileron Bold"/>
                <a:ea typeface="Aileron Bold"/>
                <a:cs typeface="Aileron Bold"/>
                <a:sym typeface="Aileron Bold"/>
              </a:rPr>
              <a:t>Diocese of Southwest Florida</a:t>
            </a:r>
          </a:p>
          <a:p>
            <a:pPr algn="ctr">
              <a:lnSpc>
                <a:spcPts val="4574"/>
              </a:lnSpc>
            </a:pPr>
            <a:r>
              <a:rPr lang="en-US" sz="2499">
                <a:solidFill>
                  <a:srgbClr val="000000"/>
                </a:solidFill>
                <a:latin typeface="Aileron Bold"/>
                <a:ea typeface="Aileron Bold"/>
                <a:cs typeface="Aileron Bold"/>
                <a:sym typeface="Aileron Bold"/>
              </a:rPr>
              <a:t>Diocese of Spokane</a:t>
            </a:r>
          </a:p>
          <a:p>
            <a:pPr algn="ctr">
              <a:lnSpc>
                <a:spcPts val="4574"/>
              </a:lnSpc>
            </a:pPr>
            <a:r>
              <a:rPr lang="en-US" sz="2499">
                <a:solidFill>
                  <a:srgbClr val="000000"/>
                </a:solidFill>
                <a:latin typeface="Aileron Bold"/>
                <a:ea typeface="Aileron Bold"/>
                <a:cs typeface="Aileron Bold"/>
                <a:sym typeface="Aileron Bold"/>
              </a:rPr>
              <a:t>Diocese of West Tennessee</a:t>
            </a:r>
          </a:p>
          <a:p>
            <a:pPr algn="ctr">
              <a:lnSpc>
                <a:spcPts val="4574"/>
              </a:lnSpc>
            </a:pPr>
            <a:r>
              <a:rPr lang="en-US" sz="2499">
                <a:solidFill>
                  <a:srgbClr val="000000"/>
                </a:solidFill>
                <a:latin typeface="Aileron Bold"/>
                <a:ea typeface="Aileron Bold"/>
                <a:cs typeface="Aileron Bold"/>
                <a:sym typeface="Aileron Bold"/>
              </a:rPr>
              <a:t>Diocese of West Texas</a:t>
            </a:r>
          </a:p>
          <a:p>
            <a:pPr algn="ctr">
              <a:lnSpc>
                <a:spcPts val="4574"/>
              </a:lnSpc>
            </a:pPr>
            <a:r>
              <a:rPr lang="en-US" sz="2499">
                <a:solidFill>
                  <a:srgbClr val="000000"/>
                </a:solidFill>
                <a:latin typeface="Aileron Bold"/>
                <a:ea typeface="Aileron Bold"/>
                <a:cs typeface="Aileron Bold"/>
                <a:sym typeface="Aileron Bold"/>
              </a:rPr>
              <a:t>Diocese of Western Massachusetts</a:t>
            </a:r>
          </a:p>
          <a:p>
            <a:pPr algn="ctr">
              <a:lnSpc>
                <a:spcPts val="4574"/>
              </a:lnSpc>
            </a:pPr>
            <a:r>
              <a:rPr lang="en-US" sz="2499">
                <a:solidFill>
                  <a:srgbClr val="000000"/>
                </a:solidFill>
                <a:latin typeface="Aileron Bold"/>
                <a:ea typeface="Aileron Bold"/>
                <a:cs typeface="Aileron Bold"/>
                <a:sym typeface="Aileron Bold"/>
              </a:rPr>
              <a:t>Episcopal Church in Connecticut</a:t>
            </a:r>
          </a:p>
          <a:p>
            <a:pPr algn="ctr">
              <a:lnSpc>
                <a:spcPts val="4574"/>
              </a:lnSpc>
            </a:pPr>
            <a:r>
              <a:rPr lang="en-US" sz="2499">
                <a:solidFill>
                  <a:srgbClr val="000000"/>
                </a:solidFill>
                <a:latin typeface="Aileron Bold"/>
                <a:ea typeface="Aileron Bold"/>
                <a:cs typeface="Aileron Bold"/>
                <a:sym typeface="Aileron Bold"/>
              </a:rPr>
              <a:t>St. John's Episcopal, Memphis</a:t>
            </a:r>
          </a:p>
          <a:p>
            <a:pPr algn="ctr">
              <a:lnSpc>
                <a:spcPts val="4574"/>
              </a:lnSpc>
            </a:pPr>
            <a:r>
              <a:rPr lang="en-US" sz="2499">
                <a:solidFill>
                  <a:srgbClr val="000000"/>
                </a:solidFill>
                <a:latin typeface="Aileron Bold"/>
                <a:ea typeface="Aileron Bold"/>
                <a:cs typeface="Aileron Bold"/>
                <a:sym typeface="Aileron Bold"/>
              </a:rPr>
              <a:t>St. Mark's, Beaumont</a:t>
            </a:r>
          </a:p>
          <a:p>
            <a:pPr algn="ctr">
              <a:lnSpc>
                <a:spcPts val="4574"/>
              </a:lnSpc>
            </a:pPr>
            <a:r>
              <a:rPr lang="en-US" sz="2499">
                <a:solidFill>
                  <a:srgbClr val="000000"/>
                </a:solidFill>
                <a:latin typeface="Aileron Bold"/>
                <a:ea typeface="Aileron Bold"/>
                <a:cs typeface="Aileron Bold"/>
                <a:sym typeface="Aileron Bold"/>
              </a:rPr>
              <a:t>St. Matthias' Episcopal Church</a:t>
            </a:r>
          </a:p>
          <a:p>
            <a:pPr algn="ctr">
              <a:lnSpc>
                <a:spcPts val="4574"/>
              </a:lnSpc>
            </a:pPr>
            <a:r>
              <a:rPr lang="en-US" sz="2499">
                <a:solidFill>
                  <a:srgbClr val="000000"/>
                </a:solidFill>
                <a:latin typeface="Aileron Bold"/>
                <a:ea typeface="Aileron Bold"/>
                <a:cs typeface="Aileron Bold"/>
                <a:sym typeface="Aileron Bold"/>
              </a:rPr>
              <a:t>St. Michael's Episcopal, Bristol</a:t>
            </a:r>
          </a:p>
          <a:p>
            <a:pPr algn="ctr">
              <a:lnSpc>
                <a:spcPts val="4574"/>
              </a:lnSpc>
            </a:pPr>
            <a:r>
              <a:rPr lang="en-US" sz="2499">
                <a:solidFill>
                  <a:srgbClr val="000000"/>
                </a:solidFill>
                <a:latin typeface="Aileron Bold"/>
                <a:ea typeface="Aileron Bold"/>
                <a:cs typeface="Aileron Bold"/>
                <a:sym typeface="Aileron Bold"/>
              </a:rPr>
              <a:t>Trinity Church Wall Street</a:t>
            </a:r>
          </a:p>
          <a:p>
            <a:pPr algn="ctr">
              <a:lnSpc>
                <a:spcPts val="4574"/>
              </a:lnSpc>
            </a:pPr>
            <a:r>
              <a:rPr lang="en-US" sz="2499">
                <a:solidFill>
                  <a:srgbClr val="000000"/>
                </a:solidFill>
                <a:latin typeface="Aileron Bold"/>
                <a:ea typeface="Aileron Bold"/>
                <a:cs typeface="Aileron Bold"/>
                <a:sym typeface="Aileron Bold"/>
              </a:rPr>
              <a:t>Virginia Theological Seminary</a:t>
            </a:r>
          </a:p>
          <a:p>
            <a:pPr algn="ctr">
              <a:lnSpc>
                <a:spcPts val="252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DAGA5bDlybs</dc:identifier>
  <dcterms:modified xsi:type="dcterms:W3CDTF">2011-08-01T06:04:30Z</dcterms:modified>
  <cp:revision>1</cp:revision>
  <dc:title>2023 Annual Report</dc:title>
</cp:coreProperties>
</file>